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68" r:id="rId3"/>
    <p:sldId id="370" r:id="rId4"/>
    <p:sldId id="371" r:id="rId5"/>
    <p:sldId id="372" r:id="rId6"/>
    <p:sldId id="378" r:id="rId7"/>
    <p:sldId id="373" r:id="rId8"/>
    <p:sldId id="374" r:id="rId9"/>
    <p:sldId id="375" r:id="rId10"/>
    <p:sldId id="376" r:id="rId11"/>
    <p:sldId id="377" r:id="rId12"/>
    <p:sldId id="379" r:id="rId13"/>
    <p:sldId id="380" r:id="rId14"/>
    <p:sldId id="381" r:id="rId15"/>
    <p:sldId id="382" r:id="rId16"/>
    <p:sldId id="383" r:id="rId17"/>
    <p:sldId id="391" r:id="rId18"/>
    <p:sldId id="384" r:id="rId19"/>
    <p:sldId id="385" r:id="rId20"/>
    <p:sldId id="386" r:id="rId21"/>
    <p:sldId id="387" r:id="rId22"/>
    <p:sldId id="435" r:id="rId23"/>
    <p:sldId id="388" r:id="rId24"/>
    <p:sldId id="389" r:id="rId25"/>
    <p:sldId id="392" r:id="rId26"/>
    <p:sldId id="395" r:id="rId27"/>
    <p:sldId id="396" r:id="rId28"/>
    <p:sldId id="397" r:id="rId29"/>
    <p:sldId id="400" r:id="rId30"/>
    <p:sldId id="401" r:id="rId31"/>
    <p:sldId id="403" r:id="rId32"/>
    <p:sldId id="410" r:id="rId33"/>
    <p:sldId id="402" r:id="rId34"/>
    <p:sldId id="406" r:id="rId35"/>
    <p:sldId id="409" r:id="rId36"/>
    <p:sldId id="407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3" r:id="rId49"/>
    <p:sldId id="424" r:id="rId50"/>
    <p:sldId id="425" r:id="rId51"/>
    <p:sldId id="426" r:id="rId52"/>
    <p:sldId id="422" r:id="rId53"/>
    <p:sldId id="427" r:id="rId54"/>
    <p:sldId id="428" r:id="rId55"/>
    <p:sldId id="429" r:id="rId56"/>
    <p:sldId id="430" r:id="rId57"/>
    <p:sldId id="431" r:id="rId58"/>
    <p:sldId id="433" r:id="rId59"/>
    <p:sldId id="436" r:id="rId60"/>
    <p:sldId id="434" r:id="rId61"/>
    <p:sldId id="437" r:id="rId62"/>
    <p:sldId id="438" r:id="rId63"/>
    <p:sldId id="432" r:id="rId64"/>
    <p:sldId id="330" r:id="rId65"/>
    <p:sldId id="331" r:id="rId66"/>
    <p:sldId id="332" r:id="rId67"/>
    <p:sldId id="333" r:id="rId68"/>
    <p:sldId id="335" r:id="rId69"/>
    <p:sldId id="334" r:id="rId70"/>
    <p:sldId id="336" r:id="rId71"/>
    <p:sldId id="337" r:id="rId72"/>
    <p:sldId id="338" r:id="rId73"/>
    <p:sldId id="339" r:id="rId74"/>
    <p:sldId id="340" r:id="rId75"/>
    <p:sldId id="353" r:id="rId76"/>
    <p:sldId id="354" r:id="rId77"/>
    <p:sldId id="357" r:id="rId78"/>
    <p:sldId id="355" r:id="rId79"/>
    <p:sldId id="341" r:id="rId8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36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8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2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8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latin typeface="HY그래픽" panose="02030600000101010101" pitchFamily="18" charset="-127"/>
                <a:ea typeface="HY그래픽" panose="02030600000101010101" pitchFamily="18" charset="-127"/>
              </a:defRPr>
            </a:lvl1pPr>
            <a:lvl2pPr>
              <a:defRPr sz="1800" b="1">
                <a:latin typeface="HY그래픽" panose="02030600000101010101" pitchFamily="18" charset="-127"/>
                <a:ea typeface="HY그래픽" panose="02030600000101010101" pitchFamily="18" charset="-127"/>
              </a:defRPr>
            </a:lvl2pPr>
            <a:lvl3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3pPr>
            <a:lvl4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4pPr>
            <a:lvl5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7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5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88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30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3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1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ws.amazon.com/k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계정과 프리티어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다중 계정 </a:t>
            </a:r>
            <a:r>
              <a:rPr lang="ko-KR" altLang="en-US" smtClean="0">
                <a:solidFill>
                  <a:srgbClr val="0000CC"/>
                </a:solidFill>
              </a:rPr>
              <a:t>아키텍처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하나의 </a:t>
            </a:r>
            <a:r>
              <a:rPr lang="en-US" altLang="ko-KR"/>
              <a:t>AWS </a:t>
            </a:r>
            <a:r>
              <a:rPr lang="ko-KR" altLang="en-US"/>
              <a:t>계정 </a:t>
            </a:r>
            <a:r>
              <a:rPr lang="ko-KR" altLang="en-US">
                <a:solidFill>
                  <a:srgbClr val="C00000"/>
                </a:solidFill>
              </a:rPr>
              <a:t>대신 여러 개의 </a:t>
            </a:r>
            <a:r>
              <a:rPr lang="en-US" altLang="ko-KR">
                <a:solidFill>
                  <a:srgbClr val="C00000"/>
                </a:solidFill>
              </a:rPr>
              <a:t>AWS </a:t>
            </a:r>
            <a:r>
              <a:rPr lang="ko-KR" altLang="en-US">
                <a:solidFill>
                  <a:srgbClr val="C00000"/>
                </a:solidFill>
              </a:rPr>
              <a:t>계정을 사용하여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/>
              <a:t>클라우드 </a:t>
            </a:r>
            <a:r>
              <a:rPr lang="ko-KR" altLang="en-US"/>
              <a:t>환경을 구성하고 관리하는 </a:t>
            </a:r>
            <a:r>
              <a:rPr lang="ko-KR" altLang="en-US" smtClean="0"/>
              <a:t>전략</a:t>
            </a:r>
            <a:endParaRPr lang="en-US" altLang="ko-KR" smtClean="0"/>
          </a:p>
          <a:p>
            <a:pPr lvl="2"/>
            <a:r>
              <a:rPr lang="ko-KR" altLang="en-US" smtClean="0"/>
              <a:t>이는 </a:t>
            </a:r>
            <a:r>
              <a:rPr lang="ko-KR" altLang="en-US"/>
              <a:t>대규모 조직</a:t>
            </a:r>
            <a:r>
              <a:rPr lang="en-US" altLang="ko-KR"/>
              <a:t>, </a:t>
            </a:r>
            <a:r>
              <a:rPr lang="ko-KR" altLang="en-US"/>
              <a:t>복잡한 워크로드</a:t>
            </a:r>
            <a:r>
              <a:rPr lang="en-US" altLang="ko-KR"/>
              <a:t>, </a:t>
            </a:r>
            <a:r>
              <a:rPr lang="ko-KR" altLang="en-US"/>
              <a:t>또는 높은 보안 및 규정 준수 요구 사항을 가진 기업에서 특히 권장되는 모범 </a:t>
            </a:r>
            <a:r>
              <a:rPr lang="ko-KR" altLang="en-US" smtClean="0"/>
              <a:t>사례임</a:t>
            </a:r>
            <a:endParaRPr lang="en-US" altLang="ko-KR" smtClean="0"/>
          </a:p>
          <a:p>
            <a:pPr lvl="2"/>
            <a:r>
              <a:rPr lang="ko-KR" altLang="en-US" smtClean="0"/>
              <a:t>단일 </a:t>
            </a:r>
            <a:r>
              <a:rPr lang="en-US" altLang="ko-KR"/>
              <a:t>AWS </a:t>
            </a:r>
            <a:r>
              <a:rPr lang="ko-KR" altLang="en-US"/>
              <a:t>계정으로 모든 것을 관리하는 것은 초기에는 간단해 보일 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있지만</a:t>
            </a:r>
            <a:r>
              <a:rPr lang="en-US" altLang="ko-KR"/>
              <a:t>, </a:t>
            </a:r>
            <a:r>
              <a:rPr lang="ko-KR" altLang="en-US">
                <a:solidFill>
                  <a:srgbClr val="006600"/>
                </a:solidFill>
              </a:rPr>
              <a:t>규모가 커지고 복잡해질수록 여러 가지 문제에 직면하게 </a:t>
            </a:r>
            <a:r>
              <a:rPr lang="ko-KR" altLang="en-US" smtClean="0">
                <a:solidFill>
                  <a:srgbClr val="006600"/>
                </a:solidFill>
              </a:rPr>
              <a:t>됨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ko-KR" altLang="en-US"/>
              <a:t>이러한 문제를 해결하기 위해 다중 계정 아키텍처를 도입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3816424" cy="244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4149080"/>
            <a:ext cx="4392488" cy="244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7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 생성할 때</a:t>
            </a:r>
            <a:r>
              <a:rPr lang="en-US" altLang="ko-KR" smtClean="0">
                <a:solidFill>
                  <a:srgbClr val="0000CC"/>
                </a:solidFill>
              </a:rPr>
              <a:t> </a:t>
            </a:r>
            <a:r>
              <a:rPr lang="ko-KR" altLang="en-US" smtClean="0">
                <a:solidFill>
                  <a:srgbClr val="0000CC"/>
                </a:solidFill>
              </a:rPr>
              <a:t>알아두어야</a:t>
            </a:r>
            <a:r>
              <a:rPr lang="en-US" altLang="ko-KR" smtClean="0">
                <a:solidFill>
                  <a:srgbClr val="0000CC"/>
                </a:solidFill>
              </a:rPr>
              <a:t> </a:t>
            </a:r>
            <a:r>
              <a:rPr lang="ko-KR" altLang="en-US" smtClean="0">
                <a:solidFill>
                  <a:srgbClr val="0000CC"/>
                </a:solidFill>
              </a:rPr>
              <a:t>할 점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처음 생성시 본인 명의의 신용카드 필요</a:t>
            </a:r>
            <a:endParaRPr lang="en-US" altLang="ko-KR" smtClean="0"/>
          </a:p>
          <a:p>
            <a:pPr lvl="1"/>
            <a:r>
              <a:rPr lang="en-US" altLang="ko-KR" smtClean="0"/>
              <a:t>AWS </a:t>
            </a:r>
            <a:r>
              <a:rPr lang="ko-KR" altLang="en-US"/>
              <a:t>계정을 생성하면 클라우드 리소스를 안전하게 관리하고 사용할 수 있는 </a:t>
            </a:r>
            <a:r>
              <a:rPr lang="ko-KR" altLang="en-US">
                <a:solidFill>
                  <a:srgbClr val="C00000"/>
                </a:solidFill>
              </a:rPr>
              <a:t>기본 환경이 함께 제공 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루트 사용자</a:t>
            </a:r>
            <a:endParaRPr lang="en-US" altLang="ko-KR" smtClean="0"/>
          </a:p>
          <a:p>
            <a:pPr lvl="2"/>
            <a:r>
              <a:rPr lang="ko-KR" altLang="en-US"/>
              <a:t>기본 </a:t>
            </a:r>
            <a:r>
              <a:rPr lang="en-US" altLang="ko-KR"/>
              <a:t>VPC (Virtual Private Cloud) </a:t>
            </a:r>
            <a:r>
              <a:rPr lang="ko-KR" altLang="en-US"/>
              <a:t>및 네트워크 구성 </a:t>
            </a:r>
            <a:endParaRPr lang="en-US" altLang="ko-KR" smtClean="0"/>
          </a:p>
          <a:p>
            <a:pPr lvl="2"/>
            <a:r>
              <a:rPr lang="ko-KR" altLang="en-US" smtClean="0"/>
              <a:t>고유한 </a:t>
            </a:r>
            <a:r>
              <a:rPr lang="en-US" altLang="ko-KR"/>
              <a:t>12</a:t>
            </a:r>
            <a:r>
              <a:rPr lang="ko-KR" altLang="en-US"/>
              <a:t>자리 계정 </a:t>
            </a:r>
            <a:r>
              <a:rPr lang="en-US" altLang="ko-KR"/>
              <a:t>ID (Account ID) </a:t>
            </a:r>
            <a:endParaRPr lang="en-US" altLang="ko-KR" smtClean="0"/>
          </a:p>
          <a:p>
            <a:pPr lvl="3"/>
            <a:r>
              <a:rPr lang="ko-KR" altLang="en-US" sz="1400" smtClean="0"/>
              <a:t>예</a:t>
            </a:r>
            <a:r>
              <a:rPr lang="en-US" altLang="ko-KR" sz="1400" smtClean="0"/>
              <a:t>) </a:t>
            </a:r>
            <a:r>
              <a:rPr lang="en-US" altLang="ko-KR" sz="1400"/>
              <a:t>123456789012</a:t>
            </a:r>
            <a:r>
              <a:rPr lang="ko-KR" altLang="en-US" sz="1400"/>
              <a:t>와 같은 </a:t>
            </a:r>
            <a:r>
              <a:rPr lang="ko-KR" altLang="en-US" sz="1400" smtClean="0"/>
              <a:t>형식</a:t>
            </a:r>
            <a:r>
              <a:rPr lang="en-US" altLang="ko-KR" sz="1400" smtClean="0"/>
              <a:t>(12</a:t>
            </a:r>
            <a:r>
              <a:rPr lang="ko-KR" altLang="en-US" sz="1400"/>
              <a:t>자리 숫자는 </a:t>
            </a:r>
            <a:r>
              <a:rPr lang="en-US" altLang="ko-KR" sz="1400"/>
              <a:t>AWS </a:t>
            </a:r>
            <a:r>
              <a:rPr lang="ko-KR" altLang="en-US" sz="1400"/>
              <a:t>계정을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전 </a:t>
            </a:r>
            <a:r>
              <a:rPr lang="ko-KR" altLang="en-US" sz="1400"/>
              <a:t>세계적으로 고유하게 식별하며</a:t>
            </a:r>
            <a:r>
              <a:rPr lang="en-US" altLang="ko-KR" sz="1400"/>
              <a:t>, </a:t>
            </a:r>
            <a:r>
              <a:rPr lang="ko-KR" altLang="en-US" sz="1400"/>
              <a:t>많은 </a:t>
            </a:r>
            <a:r>
              <a:rPr lang="en-US" altLang="ko-KR" sz="1400"/>
              <a:t>AWS </a:t>
            </a:r>
            <a:r>
              <a:rPr lang="ko-KR" altLang="en-US" sz="1400"/>
              <a:t>리소스의 </a:t>
            </a:r>
            <a:r>
              <a:rPr lang="en-US" altLang="ko-KR" sz="1400"/>
              <a:t>Amazon </a:t>
            </a:r>
            <a:r>
              <a:rPr lang="ko-KR" altLang="en-US" sz="1400"/>
              <a:t>리소스 이름</a:t>
            </a:r>
            <a:r>
              <a:rPr lang="en-US" altLang="ko-KR" sz="1400"/>
              <a:t>(ARN)</a:t>
            </a:r>
            <a:r>
              <a:rPr lang="ko-KR" altLang="en-US" sz="1400"/>
              <a:t>에도 </a:t>
            </a:r>
            <a:r>
              <a:rPr lang="ko-KR" altLang="en-US" sz="1400" smtClean="0"/>
              <a:t>포함됨</a:t>
            </a:r>
            <a:r>
              <a:rPr lang="en-US" altLang="ko-KR" sz="1400" smtClean="0"/>
              <a:t>) </a:t>
            </a:r>
            <a:r>
              <a:rPr lang="en-US" altLang="ko-KR" sz="1400" smtClean="0">
                <a:sym typeface="Wingdings" panose="05000000000000000000" pitchFamily="2" charset="2"/>
              </a:rPr>
              <a:t></a:t>
            </a:r>
            <a:r>
              <a:rPr lang="ko-KR" altLang="en-US" sz="1400" smtClean="0"/>
              <a:t> </a:t>
            </a:r>
            <a:r>
              <a:rPr lang="ko-KR" altLang="en-US" sz="1400"/>
              <a:t>이 숫자 계정 </a:t>
            </a:r>
            <a:r>
              <a:rPr lang="en-US" altLang="ko-KR" sz="1400"/>
              <a:t>ID</a:t>
            </a:r>
            <a:r>
              <a:rPr lang="ko-KR" altLang="en-US" sz="1400"/>
              <a:t>는 외우기 어렵고</a:t>
            </a:r>
            <a:r>
              <a:rPr lang="en-US" altLang="ko-KR" sz="1400"/>
              <a:t>, </a:t>
            </a:r>
            <a:r>
              <a:rPr lang="ko-KR" altLang="en-US" sz="1400"/>
              <a:t>로그인할 때마다 입력하기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번거로울 </a:t>
            </a:r>
            <a:r>
              <a:rPr lang="ko-KR" altLang="en-US" sz="1400"/>
              <a:t>수 </a:t>
            </a:r>
            <a:r>
              <a:rPr lang="ko-KR" altLang="en-US" sz="1400" smtClean="0"/>
              <a:t>있음</a:t>
            </a:r>
            <a:r>
              <a:rPr lang="en-US" altLang="ko-KR" sz="1400" smtClean="0"/>
              <a:t>(</a:t>
            </a:r>
            <a:r>
              <a:rPr lang="ko-KR" altLang="en-US" sz="1400" smtClean="0"/>
              <a:t>계정 </a:t>
            </a:r>
            <a:r>
              <a:rPr lang="ko-KR" altLang="en-US" sz="1400"/>
              <a:t>별칭</a:t>
            </a:r>
            <a:r>
              <a:rPr lang="en-US" altLang="ko-KR" sz="1400"/>
              <a:t>(Account Alias)</a:t>
            </a:r>
            <a:r>
              <a:rPr lang="ko-KR" altLang="en-US" sz="1400"/>
              <a:t> 기능을 </a:t>
            </a:r>
            <a:r>
              <a:rPr lang="ko-KR" altLang="en-US" sz="1400" smtClean="0"/>
              <a:t>제공</a:t>
            </a:r>
            <a:r>
              <a:rPr lang="en-US" altLang="ko-KR" sz="1400" smtClean="0"/>
              <a:t>)</a:t>
            </a:r>
          </a:p>
          <a:p>
            <a:pPr lvl="4"/>
            <a:r>
              <a:rPr lang="ko-KR" altLang="en-US" sz="1400" smtClean="0"/>
              <a:t>계정 </a:t>
            </a:r>
            <a:r>
              <a:rPr lang="ko-KR" altLang="en-US" sz="1400"/>
              <a:t>별칭은 숫자로 된 계정 </a:t>
            </a:r>
            <a:r>
              <a:rPr lang="en-US" altLang="ko-KR" sz="1400"/>
              <a:t>ID </a:t>
            </a:r>
            <a:r>
              <a:rPr lang="ko-KR" altLang="en-US" sz="1400"/>
              <a:t>대신 기억하기 쉬운 문자열</a:t>
            </a:r>
            <a:r>
              <a:rPr lang="en-US" altLang="ko-KR" sz="1400"/>
              <a:t>(</a:t>
            </a:r>
            <a:r>
              <a:rPr lang="ko-KR" altLang="en-US" sz="1400"/>
              <a:t>예</a:t>
            </a:r>
            <a:r>
              <a:rPr lang="en-US" altLang="ko-KR" sz="1400"/>
              <a:t>: mycompany-dev </a:t>
            </a:r>
            <a:r>
              <a:rPr lang="ko-KR" altLang="en-US" sz="1400"/>
              <a:t>또는 </a:t>
            </a:r>
            <a:r>
              <a:rPr lang="en-US" altLang="ko-KR" sz="1400"/>
              <a:t>prod-server)</a:t>
            </a:r>
            <a:r>
              <a:rPr lang="ko-KR" altLang="en-US" sz="1400"/>
              <a:t>을 사용하여 </a:t>
            </a:r>
            <a:r>
              <a:rPr lang="en-US" altLang="ko-KR" sz="1400"/>
              <a:t>IAM </a:t>
            </a:r>
            <a:r>
              <a:rPr lang="ko-KR" altLang="en-US" sz="1400"/>
              <a:t>사용자 로그인 </a:t>
            </a:r>
            <a:r>
              <a:rPr lang="en-US" altLang="ko-KR" sz="1400"/>
              <a:t>URL</a:t>
            </a:r>
            <a:r>
              <a:rPr lang="ko-KR" altLang="en-US" sz="1400"/>
              <a:t>을 사용자 지정할 수 있도록 </a:t>
            </a:r>
            <a:r>
              <a:rPr lang="ko-KR" altLang="en-US" sz="1400" smtClean="0"/>
              <a:t>해줌</a:t>
            </a:r>
            <a:endParaRPr lang="en-US" altLang="ko-KR" sz="1400"/>
          </a:p>
          <a:p>
            <a:pPr lvl="2"/>
            <a:r>
              <a:rPr lang="en-US" altLang="ko-KR" smtClean="0"/>
              <a:t>IAM </a:t>
            </a:r>
            <a:r>
              <a:rPr lang="en-US" altLang="ko-KR"/>
              <a:t>(Identity and Access Management) </a:t>
            </a:r>
            <a:r>
              <a:rPr lang="ko-KR" altLang="en-US" smtClean="0"/>
              <a:t>서비스</a:t>
            </a:r>
            <a:endParaRPr lang="en-US" altLang="ko-KR" smtClean="0"/>
          </a:p>
          <a:p>
            <a:pPr lvl="2"/>
            <a:r>
              <a:rPr lang="en-US" altLang="ko-KR"/>
              <a:t>AWS </a:t>
            </a:r>
            <a:r>
              <a:rPr lang="ko-KR" altLang="en-US"/>
              <a:t>관리 콘솔 </a:t>
            </a:r>
            <a:r>
              <a:rPr lang="en-US" altLang="ko-KR"/>
              <a:t>(Management Console) </a:t>
            </a:r>
            <a:r>
              <a:rPr lang="ko-KR" altLang="en-US"/>
              <a:t>접근 </a:t>
            </a:r>
            <a:r>
              <a:rPr lang="ko-KR" altLang="en-US" smtClean="0"/>
              <a:t>권한 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아마존 </a:t>
            </a:r>
            <a:r>
              <a:rPr lang="ko-KR" altLang="en-US"/>
              <a:t>웹 서비스</a:t>
            </a:r>
            <a:r>
              <a:rPr lang="en-US" altLang="ko-KR"/>
              <a:t>(AWS)</a:t>
            </a:r>
            <a:r>
              <a:rPr lang="ko-KR" altLang="en-US"/>
              <a:t>를 처음 사용하는 고객들이 </a:t>
            </a:r>
            <a:r>
              <a:rPr lang="ko-KR" altLang="en-US">
                <a:solidFill>
                  <a:srgbClr val="C00000"/>
                </a:solidFill>
              </a:rPr>
              <a:t>클라우드 서비스를 부담 없이 경험하고 실험할 </a:t>
            </a:r>
            <a:r>
              <a:rPr lang="ko-KR" altLang="en-US"/>
              <a:t>수 있도록 제공되는 무료 사용량 </a:t>
            </a:r>
            <a:r>
              <a:rPr lang="ko-KR" altLang="en-US" smtClean="0"/>
              <a:t>혜택</a:t>
            </a:r>
            <a:endParaRPr lang="en-US" altLang="ko-KR" smtClean="0"/>
          </a:p>
          <a:p>
            <a:pPr lvl="2"/>
            <a:r>
              <a:rPr lang="ko-KR" altLang="en-US" smtClean="0"/>
              <a:t> </a:t>
            </a:r>
            <a:r>
              <a:rPr lang="en-US" altLang="ko-KR"/>
              <a:t>'</a:t>
            </a:r>
            <a:r>
              <a:rPr lang="ko-KR" altLang="en-US"/>
              <a:t>무료</a:t>
            </a:r>
            <a:r>
              <a:rPr lang="en-US" altLang="ko-KR"/>
              <a:t>'</a:t>
            </a:r>
            <a:r>
              <a:rPr lang="ko-KR" altLang="en-US"/>
              <a:t>로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티어</a:t>
            </a:r>
            <a:r>
              <a:rPr lang="en-US" altLang="ko-KR">
                <a:solidFill>
                  <a:srgbClr val="006600"/>
                </a:solidFill>
              </a:rPr>
              <a:t>(</a:t>
            </a:r>
            <a:r>
              <a:rPr lang="ko-KR" altLang="en-US">
                <a:solidFill>
                  <a:srgbClr val="006600"/>
                </a:solidFill>
              </a:rPr>
              <a:t>등급</a:t>
            </a:r>
            <a:r>
              <a:rPr lang="en-US" altLang="ko-KR">
                <a:solidFill>
                  <a:srgbClr val="006600"/>
                </a:solidFill>
              </a:rPr>
              <a:t>)'</a:t>
            </a:r>
            <a:r>
              <a:rPr lang="ko-KR" altLang="en-US">
                <a:solidFill>
                  <a:srgbClr val="006600"/>
                </a:solidFill>
              </a:rPr>
              <a:t>에 해당하는 서비스를 </a:t>
            </a:r>
            <a:r>
              <a:rPr lang="ko-KR" altLang="en-US"/>
              <a:t>이용할 수 있다는 </a:t>
            </a:r>
            <a:r>
              <a:rPr lang="ko-KR" altLang="en-US" smtClean="0"/>
              <a:t>의미</a:t>
            </a:r>
            <a:endParaRPr lang="en-US" altLang="ko-KR" smtClean="0"/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AWS </a:t>
            </a:r>
            <a:r>
              <a:rPr lang="ko-KR" altLang="en-US" smtClean="0">
                <a:solidFill>
                  <a:srgbClr val="C00000"/>
                </a:solidFill>
              </a:rPr>
              <a:t>프리티어 </a:t>
            </a:r>
            <a:r>
              <a:rPr lang="ko-KR" altLang="en-US">
                <a:solidFill>
                  <a:srgbClr val="C00000"/>
                </a:solidFill>
              </a:rPr>
              <a:t>세 가지 </a:t>
            </a:r>
            <a:r>
              <a:rPr lang="ko-KR" altLang="en-US" smtClean="0">
                <a:solidFill>
                  <a:srgbClr val="C00000"/>
                </a:solidFill>
              </a:rPr>
              <a:t>유형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>
                <a:solidFill>
                  <a:srgbClr val="006600"/>
                </a:solidFill>
              </a:rPr>
              <a:t>12</a:t>
            </a:r>
            <a:r>
              <a:rPr lang="ko-KR" altLang="en-US">
                <a:solidFill>
                  <a:srgbClr val="006600"/>
                </a:solidFill>
              </a:rPr>
              <a:t>개월 </a:t>
            </a:r>
            <a:r>
              <a:rPr lang="ko-KR" altLang="en-US" smtClean="0">
                <a:solidFill>
                  <a:srgbClr val="006600"/>
                </a:solidFill>
              </a:rPr>
              <a:t>무료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12-Month Free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상시 무료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Always Free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단기 </a:t>
            </a:r>
            <a:r>
              <a:rPr lang="ko-KR" altLang="en-US">
                <a:solidFill>
                  <a:srgbClr val="006600"/>
                </a:solidFill>
              </a:rPr>
              <a:t>무료 </a:t>
            </a:r>
            <a:r>
              <a:rPr lang="ko-KR" altLang="en-US" smtClean="0">
                <a:solidFill>
                  <a:srgbClr val="006600"/>
                </a:solidFill>
              </a:rPr>
              <a:t>평가판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Short-Term Trials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  <a:endParaRPr lang="en-US" altLang="ko-KR">
              <a:solidFill>
                <a:srgbClr val="006600"/>
              </a:solidFill>
            </a:endParaRPr>
          </a:p>
          <a:p>
            <a:pPr lvl="1"/>
            <a:r>
              <a:rPr lang="en-US" altLang="ko-KR" smtClean="0"/>
              <a:t>Cost explorer</a:t>
            </a:r>
            <a:r>
              <a:rPr lang="ko-KR" altLang="en-US" smtClean="0"/>
              <a:t>와 </a:t>
            </a:r>
            <a:r>
              <a:rPr lang="en-US" altLang="ko-KR" smtClean="0"/>
              <a:t>AWS budgets</a:t>
            </a:r>
            <a:r>
              <a:rPr lang="ko-KR" altLang="en-US"/>
              <a:t> </a:t>
            </a:r>
            <a:r>
              <a:rPr lang="ko-KR" altLang="en-US" smtClean="0"/>
              <a:t>등으로 </a:t>
            </a:r>
            <a:r>
              <a:rPr lang="ko-KR" altLang="en-US" smtClean="0">
                <a:solidFill>
                  <a:srgbClr val="C00000"/>
                </a:solidFill>
              </a:rPr>
              <a:t>사용량 추적 및 알림 가능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AWS Cost </a:t>
            </a:r>
            <a:r>
              <a:rPr lang="en-US" altLang="ko-KR" smtClean="0"/>
              <a:t>Explorer(</a:t>
            </a:r>
            <a:r>
              <a:rPr lang="ko-KR" altLang="en-US"/>
              <a:t>비용 탐색기</a:t>
            </a:r>
            <a:r>
              <a:rPr lang="en-US" altLang="ko-KR" smtClean="0"/>
              <a:t>) </a:t>
            </a:r>
          </a:p>
          <a:p>
            <a:pPr lvl="3"/>
            <a:r>
              <a:rPr lang="en-US" altLang="ko-KR" smtClean="0"/>
              <a:t>AWS </a:t>
            </a:r>
            <a:r>
              <a:rPr lang="ko-KR" altLang="en-US"/>
              <a:t>계정의 과거 </a:t>
            </a:r>
            <a:r>
              <a:rPr lang="ko-KR" altLang="en-US">
                <a:solidFill>
                  <a:srgbClr val="006600"/>
                </a:solidFill>
              </a:rPr>
              <a:t>비용 및 사용량 </a:t>
            </a:r>
            <a:r>
              <a:rPr lang="ko-KR" altLang="en-US" smtClean="0">
                <a:solidFill>
                  <a:srgbClr val="006600"/>
                </a:solidFill>
              </a:rPr>
              <a:t>데이터를 </a:t>
            </a:r>
            <a:r>
              <a:rPr lang="ko-KR" altLang="en-US">
                <a:solidFill>
                  <a:srgbClr val="006600"/>
                </a:solidFill>
              </a:rPr>
              <a:t>분석하고 시각화하는 데</a:t>
            </a:r>
            <a:r>
              <a:rPr lang="ko-KR" altLang="en-US"/>
              <a:t> 중점을 둔 </a:t>
            </a:r>
            <a:r>
              <a:rPr lang="ko-KR" altLang="en-US" smtClean="0"/>
              <a:t>도구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과거 분석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집중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altLang="ko-KR" smtClean="0"/>
              <a:t>AWS </a:t>
            </a:r>
            <a:r>
              <a:rPr lang="en-US" altLang="ko-KR"/>
              <a:t>Budgets (AWS </a:t>
            </a:r>
            <a:r>
              <a:rPr lang="ko-KR" altLang="en-US"/>
              <a:t>예산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mtClean="0"/>
              <a:t>미래의 </a:t>
            </a:r>
            <a:r>
              <a:rPr lang="ko-KR" altLang="en-US"/>
              <a:t>비용과 사용량을 미리 계획하고</a:t>
            </a:r>
            <a:r>
              <a:rPr lang="en-US" altLang="ko-KR"/>
              <a:t>, </a:t>
            </a:r>
            <a:r>
              <a:rPr lang="ko-KR" altLang="en-US"/>
              <a:t>설정한 예산 또는 사용량 임계값을 초과하거나 초과할 것으로 예상될 때 알림을 보내는 데 중점을 둔 </a:t>
            </a:r>
            <a:r>
              <a:rPr lang="ko-KR" altLang="en-US" smtClean="0"/>
              <a:t>서비스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미래 예방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에 초점을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맞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춤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ko-KR" altLang="en-US"/>
          </a:p>
          <a:p>
            <a:pPr lvl="1"/>
            <a:endParaRPr lang="en-US" altLang="ko-KR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상시 무료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Always Free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모든 </a:t>
            </a:r>
            <a:r>
              <a:rPr lang="en-US" altLang="ko-KR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고객에게 </a:t>
            </a:r>
            <a:r>
              <a:rPr lang="ko-KR" altLang="en-US" smtClean="0">
                <a:solidFill>
                  <a:srgbClr val="006600"/>
                </a:solidFill>
              </a:rPr>
              <a:t>제공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ko-KR" altLang="en-US">
                <a:solidFill>
                  <a:srgbClr val="006600"/>
                </a:solidFill>
              </a:rPr>
              <a:t>새 계정뿐만 아니라 기존 계정에도 해당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만료 </a:t>
            </a:r>
            <a:r>
              <a:rPr lang="ko-KR" altLang="en-US">
                <a:solidFill>
                  <a:srgbClr val="006600"/>
                </a:solidFill>
              </a:rPr>
              <a:t>기간 없이 </a:t>
            </a:r>
            <a:r>
              <a:rPr lang="ko-KR" altLang="en-US"/>
              <a:t>계속해서 무료로 사용할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smtClean="0"/>
              <a:t>특정 </a:t>
            </a:r>
            <a:r>
              <a:rPr lang="ko-KR" altLang="en-US"/>
              <a:t>서비스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AWS Lambda, Amazon DynamoDB, Amazon SNS, Amazon SQS)</a:t>
            </a:r>
            <a:r>
              <a:rPr lang="ko-KR" altLang="en-US"/>
              <a:t>에 </a:t>
            </a:r>
            <a:r>
              <a:rPr lang="ko-KR" altLang="en-US" smtClean="0"/>
              <a:t>대해 </a:t>
            </a:r>
            <a:r>
              <a:rPr lang="ko-KR" altLang="en-US"/>
              <a:t>정해진 월별 사용량 한도 내에서 무료로 사용할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3"/>
            <a:r>
              <a:rPr lang="ko-KR" altLang="en-US" sz="1400" smtClean="0"/>
              <a:t>예시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AWS Lambda -</a:t>
            </a:r>
            <a:r>
              <a:rPr lang="ko-KR" altLang="en-US" sz="1400" smtClean="0"/>
              <a:t> </a:t>
            </a:r>
            <a:r>
              <a:rPr lang="ko-KR" altLang="en-US" sz="1400"/>
              <a:t>월 </a:t>
            </a:r>
            <a:r>
              <a:rPr lang="en-US" altLang="ko-KR" sz="1400"/>
              <a:t>1</a:t>
            </a:r>
            <a:r>
              <a:rPr lang="ko-KR" altLang="en-US" sz="1400"/>
              <a:t>백만 건의 무료 요청 및 </a:t>
            </a:r>
            <a:r>
              <a:rPr lang="en-US" altLang="ko-KR" sz="1400"/>
              <a:t>40</a:t>
            </a:r>
            <a:r>
              <a:rPr lang="ko-KR" altLang="en-US" sz="1400"/>
              <a:t>만 </a:t>
            </a:r>
            <a:r>
              <a:rPr lang="en-US" altLang="ko-KR" sz="1400"/>
              <a:t>GB-</a:t>
            </a:r>
            <a:r>
              <a:rPr lang="ko-KR" altLang="en-US" sz="1400"/>
              <a:t>초의 컴퓨팅 </a:t>
            </a:r>
            <a:r>
              <a:rPr lang="ko-KR" altLang="en-US" sz="1400" smtClean="0"/>
              <a:t>시간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Amazon DynamoDB -</a:t>
            </a:r>
            <a:r>
              <a:rPr lang="ko-KR" altLang="en-US" sz="1400" smtClean="0"/>
              <a:t> </a:t>
            </a:r>
            <a:r>
              <a:rPr lang="en-US" altLang="ko-KR" sz="1400"/>
              <a:t>25GB </a:t>
            </a:r>
            <a:r>
              <a:rPr lang="ko-KR" altLang="en-US" sz="1400"/>
              <a:t>스토리지</a:t>
            </a:r>
            <a:r>
              <a:rPr lang="en-US" altLang="ko-KR" sz="1400"/>
              <a:t>, </a:t>
            </a:r>
            <a:r>
              <a:rPr lang="ko-KR" altLang="en-US" sz="1400"/>
              <a:t>월 </a:t>
            </a:r>
            <a:r>
              <a:rPr lang="en-US" altLang="ko-KR" sz="1400"/>
              <a:t>2</a:t>
            </a:r>
            <a:r>
              <a:rPr lang="ko-KR" altLang="en-US" sz="1400"/>
              <a:t>억 건의 요청 </a:t>
            </a:r>
            <a:r>
              <a:rPr lang="en-US" altLang="ko-KR" sz="1400"/>
              <a:t>(25RCU, 25WCU</a:t>
            </a:r>
            <a:r>
              <a:rPr lang="en-US" altLang="ko-KR" sz="1400" smtClean="0"/>
              <a:t>)</a:t>
            </a:r>
          </a:p>
          <a:p>
            <a:pPr lvl="4"/>
            <a:r>
              <a:rPr lang="ko-KR" altLang="en-US" sz="1400" smtClean="0"/>
              <a:t>주의사항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ko-KR" altLang="en-US" sz="1400"/>
              <a:t>정해진 사용량 한도를 초과하면 요금이 </a:t>
            </a:r>
            <a:r>
              <a:rPr lang="ko-KR" altLang="en-US" sz="1400" smtClean="0"/>
              <a:t>부과</a:t>
            </a:r>
            <a:endParaRPr lang="en-US" altLang="ko-KR" sz="1400"/>
          </a:p>
          <a:p>
            <a:pPr lvl="2"/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21219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12</a:t>
            </a:r>
            <a:r>
              <a:rPr lang="ko-KR" altLang="en-US">
                <a:solidFill>
                  <a:srgbClr val="C00000"/>
                </a:solidFill>
              </a:rPr>
              <a:t>개월 </a:t>
            </a:r>
            <a:r>
              <a:rPr lang="ko-KR" altLang="en-US" smtClean="0">
                <a:solidFill>
                  <a:srgbClr val="C00000"/>
                </a:solidFill>
              </a:rPr>
              <a:t>무료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12-Month Free</a:t>
            </a:r>
            <a:r>
              <a:rPr lang="en-US" altLang="ko-KR" smtClean="0">
                <a:solidFill>
                  <a:srgbClr val="C00000"/>
                </a:solidFill>
              </a:rPr>
              <a:t>) 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새로운 </a:t>
            </a:r>
            <a:r>
              <a:rPr lang="en-US" altLang="ko-KR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계정에 가입한 고객에게 </a:t>
            </a:r>
            <a:r>
              <a:rPr lang="ko-KR" altLang="en-US"/>
              <a:t>제공</a:t>
            </a:r>
          </a:p>
          <a:p>
            <a:pPr lvl="2"/>
            <a:r>
              <a:rPr lang="en-US" altLang="ko-KR"/>
              <a:t>AWS</a:t>
            </a:r>
            <a:r>
              <a:rPr lang="ko-KR" altLang="en-US"/>
              <a:t>의 가장 인기 있는 서비스들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Amazon EC2, Amazon S3, Amazon RDS)</a:t>
            </a:r>
            <a:r>
              <a:rPr lang="ko-KR" altLang="en-US"/>
              <a:t>에 대해 </a:t>
            </a:r>
            <a:r>
              <a:rPr lang="ko-KR" altLang="en-US">
                <a:solidFill>
                  <a:srgbClr val="006600"/>
                </a:solidFill>
              </a:rPr>
              <a:t>정해진 월별 사용량 한도 내에서 무료로 </a:t>
            </a:r>
            <a:r>
              <a:rPr lang="ko-KR" altLang="en-US" smtClean="0"/>
              <a:t>사용 </a:t>
            </a:r>
            <a:endParaRPr lang="en-US" altLang="ko-KR" smtClean="0"/>
          </a:p>
          <a:p>
            <a:pPr lvl="3"/>
            <a:r>
              <a:rPr lang="ko-KR" altLang="en-US" sz="1400" smtClean="0"/>
              <a:t>예시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Amazon EC2 -</a:t>
            </a:r>
            <a:r>
              <a:rPr lang="ko-KR" altLang="en-US" sz="1400" smtClean="0"/>
              <a:t> </a:t>
            </a:r>
            <a:r>
              <a:rPr lang="en-US" altLang="ko-KR" sz="1400"/>
              <a:t>T2.micro </a:t>
            </a:r>
            <a:r>
              <a:rPr lang="ko-KR" altLang="en-US" sz="1400"/>
              <a:t>또는 </a:t>
            </a:r>
            <a:r>
              <a:rPr lang="en-US" altLang="ko-KR" sz="1400"/>
              <a:t>T3.micro </a:t>
            </a:r>
            <a:r>
              <a:rPr lang="ko-KR" altLang="en-US" sz="1400"/>
              <a:t>인스턴스</a:t>
            </a:r>
            <a:r>
              <a:rPr lang="en-US" altLang="ko-KR" sz="1400"/>
              <a:t>(Linux </a:t>
            </a:r>
            <a:r>
              <a:rPr lang="ko-KR" altLang="en-US" sz="1400"/>
              <a:t>또는 </a:t>
            </a:r>
            <a:r>
              <a:rPr lang="en-US" altLang="ko-KR" sz="1400"/>
              <a:t>Windows)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월 </a:t>
            </a:r>
            <a:r>
              <a:rPr lang="en-US" altLang="ko-KR" sz="1400"/>
              <a:t>750</a:t>
            </a:r>
            <a:r>
              <a:rPr lang="ko-KR" altLang="en-US" sz="1400"/>
              <a:t>시간</a:t>
            </a:r>
            <a:r>
              <a:rPr lang="en-US" altLang="ko-KR" sz="1400"/>
              <a:t>. </a:t>
            </a:r>
            <a:r>
              <a:rPr lang="ko-KR" altLang="en-US" sz="1400"/>
              <a:t>이는 한 달 내내</a:t>
            </a:r>
            <a:r>
              <a:rPr lang="en-US" altLang="ko-KR" sz="1400"/>
              <a:t>(</a:t>
            </a:r>
            <a:r>
              <a:rPr lang="ko-KR" altLang="en-US" sz="1400"/>
              <a:t>약 </a:t>
            </a:r>
            <a:r>
              <a:rPr lang="en-US" altLang="ko-KR" sz="1400"/>
              <a:t>31</a:t>
            </a:r>
            <a:r>
              <a:rPr lang="ko-KR" altLang="en-US" sz="1400"/>
              <a:t>일 * </a:t>
            </a:r>
            <a:r>
              <a:rPr lang="en-US" altLang="ko-KR" sz="1400"/>
              <a:t>24</a:t>
            </a:r>
            <a:r>
              <a:rPr lang="ko-KR" altLang="en-US" sz="1400"/>
              <a:t>시간 </a:t>
            </a:r>
            <a:r>
              <a:rPr lang="en-US" altLang="ko-KR" sz="1400"/>
              <a:t>= 744</a:t>
            </a:r>
            <a:r>
              <a:rPr lang="ko-KR" altLang="en-US" sz="1400"/>
              <a:t>시간</a:t>
            </a:r>
            <a:r>
              <a:rPr lang="en-US" altLang="ko-KR" sz="1400"/>
              <a:t>) </a:t>
            </a:r>
            <a:r>
              <a:rPr lang="ko-KR" altLang="en-US" sz="1400"/>
              <a:t>하나의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인스턴스를 계속 </a:t>
            </a:r>
            <a:r>
              <a:rPr lang="ko-KR" altLang="en-US" sz="1400"/>
              <a:t>실행할 수 있는 </a:t>
            </a:r>
            <a:r>
              <a:rPr lang="ko-KR" altLang="en-US" sz="1400" smtClean="0"/>
              <a:t>시간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Amazon S3 -</a:t>
            </a:r>
            <a:r>
              <a:rPr lang="ko-KR" altLang="en-US" sz="1400" smtClean="0"/>
              <a:t> </a:t>
            </a:r>
            <a:r>
              <a:rPr lang="ko-KR" altLang="en-US" sz="1400"/>
              <a:t>표준 스토리지 </a:t>
            </a:r>
            <a:r>
              <a:rPr lang="en-US" altLang="ko-KR" sz="1400"/>
              <a:t>5GB, Get </a:t>
            </a:r>
            <a:r>
              <a:rPr lang="ko-KR" altLang="en-US" sz="1400"/>
              <a:t>요청 </a:t>
            </a:r>
            <a:r>
              <a:rPr lang="en-US" altLang="ko-KR" sz="1400"/>
              <a:t>20,000</a:t>
            </a:r>
            <a:r>
              <a:rPr lang="ko-KR" altLang="en-US" sz="1400"/>
              <a:t>건</a:t>
            </a:r>
            <a:r>
              <a:rPr lang="en-US" altLang="ko-KR" sz="1400"/>
              <a:t>, Put </a:t>
            </a:r>
            <a:r>
              <a:rPr lang="ko-KR" altLang="en-US" sz="1400"/>
              <a:t>요청 </a:t>
            </a:r>
            <a:r>
              <a:rPr lang="en-US" altLang="ko-KR" sz="1400"/>
              <a:t>2,000</a:t>
            </a:r>
            <a:r>
              <a:rPr lang="ko-KR" altLang="en-US" sz="1400" smtClean="0"/>
              <a:t>건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Amazon RDS -</a:t>
            </a:r>
            <a:r>
              <a:rPr lang="ko-KR" altLang="en-US" sz="1400" smtClean="0"/>
              <a:t> </a:t>
            </a:r>
            <a:r>
              <a:rPr lang="en-US" altLang="ko-KR" sz="1400"/>
              <a:t>Single-AZ Micro DB </a:t>
            </a:r>
            <a:r>
              <a:rPr lang="ko-KR" altLang="en-US" sz="1400"/>
              <a:t>인스턴스</a:t>
            </a:r>
            <a:r>
              <a:rPr lang="en-US" altLang="ko-KR" sz="1400"/>
              <a:t>(MySQL, PostgreSQL </a:t>
            </a:r>
            <a:r>
              <a:rPr lang="ko-KR" altLang="en-US" sz="1400"/>
              <a:t>등</a:t>
            </a:r>
            <a:r>
              <a:rPr lang="en-US" altLang="ko-KR" sz="1400"/>
              <a:t>)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월 </a:t>
            </a:r>
            <a:r>
              <a:rPr lang="en-US" altLang="ko-KR" sz="1400"/>
              <a:t>750</a:t>
            </a:r>
            <a:r>
              <a:rPr lang="ko-KR" altLang="en-US" sz="1400"/>
              <a:t>시간 및 </a:t>
            </a:r>
            <a:r>
              <a:rPr lang="en-US" altLang="ko-KR" sz="1400"/>
              <a:t>20GB</a:t>
            </a:r>
            <a:r>
              <a:rPr lang="ko-KR" altLang="en-US" sz="1400"/>
              <a:t>의 데이터베이스 </a:t>
            </a:r>
            <a:r>
              <a:rPr lang="ko-KR" altLang="en-US" sz="1400" smtClean="0"/>
              <a:t>스토리지</a:t>
            </a:r>
            <a:endParaRPr lang="en-US" altLang="ko-KR" sz="1400" smtClean="0"/>
          </a:p>
          <a:p>
            <a:pPr lvl="4"/>
            <a:r>
              <a:rPr lang="ko-KR" altLang="en-US" sz="1400" smtClean="0"/>
              <a:t>주의사항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en-US" altLang="ko-KR" sz="1400" smtClean="0"/>
              <a:t>12</a:t>
            </a:r>
            <a:r>
              <a:rPr lang="ko-KR" altLang="en-US" sz="1400"/>
              <a:t>개월이 지나면 해당 서비스에 대한 프리티어 혜택이 만료되고</a:t>
            </a:r>
            <a:r>
              <a:rPr lang="en-US" altLang="ko-KR" sz="1400"/>
              <a:t>,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이후부터는 </a:t>
            </a:r>
            <a:r>
              <a:rPr lang="ko-KR" altLang="en-US" sz="1400"/>
              <a:t>표준 요금이 </a:t>
            </a:r>
            <a:r>
              <a:rPr lang="ko-KR" altLang="en-US" sz="1400" smtClean="0"/>
              <a:t>부과</a:t>
            </a:r>
            <a:r>
              <a:rPr lang="en-US" altLang="ko-KR" sz="1400" smtClean="0"/>
              <a:t>(</a:t>
            </a:r>
            <a:r>
              <a:rPr lang="ko-KR" altLang="en-US" sz="1400" smtClean="0"/>
              <a:t>월별 </a:t>
            </a:r>
            <a:r>
              <a:rPr lang="ko-KR" altLang="en-US" sz="1400"/>
              <a:t>사용량 한도를 초과할 경우에도 초과분에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대해서는 </a:t>
            </a:r>
            <a:r>
              <a:rPr lang="ko-KR" altLang="en-US" sz="1400"/>
              <a:t>요금이 </a:t>
            </a:r>
            <a:r>
              <a:rPr lang="ko-KR" altLang="en-US" sz="1400" smtClean="0"/>
              <a:t>발생</a:t>
            </a:r>
            <a:r>
              <a:rPr lang="en-US" altLang="ko-KR" sz="1400" smtClean="0"/>
              <a:t>)</a:t>
            </a:r>
            <a:endParaRPr lang="en-US" altLang="ko-KR" sz="140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17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단기 </a:t>
            </a:r>
            <a:r>
              <a:rPr lang="ko-KR" altLang="en-US">
                <a:solidFill>
                  <a:srgbClr val="C00000"/>
                </a:solidFill>
              </a:rPr>
              <a:t>무료 </a:t>
            </a:r>
            <a:r>
              <a:rPr lang="ko-KR" altLang="en-US" smtClean="0">
                <a:solidFill>
                  <a:srgbClr val="C00000"/>
                </a:solidFill>
              </a:rPr>
              <a:t>평가판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Short-Term Trials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ko-KR" altLang="en-US" smtClean="0"/>
              <a:t>특정 </a:t>
            </a:r>
            <a:r>
              <a:rPr lang="ko-KR" altLang="en-US"/>
              <a:t>서비스에 대해 </a:t>
            </a:r>
            <a:r>
              <a:rPr lang="ko-KR" altLang="en-US">
                <a:solidFill>
                  <a:srgbClr val="006600"/>
                </a:solidFill>
              </a:rPr>
              <a:t>제한된 기간 동안 </a:t>
            </a:r>
            <a:r>
              <a:rPr lang="ko-KR" altLang="en-US"/>
              <a:t>무료로 제공되는 </a:t>
            </a:r>
            <a:r>
              <a:rPr lang="ko-KR" altLang="en-US" smtClean="0"/>
              <a:t>평가판</a:t>
            </a:r>
            <a:endParaRPr lang="en-US" altLang="ko-KR" smtClean="0"/>
          </a:p>
          <a:p>
            <a:pPr lvl="2"/>
            <a:r>
              <a:rPr lang="ko-KR" altLang="en-US" smtClean="0"/>
              <a:t>서비스마다 </a:t>
            </a:r>
            <a:r>
              <a:rPr lang="ko-KR" altLang="en-US"/>
              <a:t>기간이 다를 수 있으며</a:t>
            </a:r>
            <a:r>
              <a:rPr lang="en-US" altLang="ko-KR"/>
              <a:t>, </a:t>
            </a:r>
            <a:r>
              <a:rPr lang="ko-KR" altLang="en-US"/>
              <a:t>활성화한 날부터 시작되는 경우가 </a:t>
            </a:r>
            <a:r>
              <a:rPr lang="ko-KR" altLang="en-US" smtClean="0"/>
              <a:t>많음</a:t>
            </a:r>
            <a:endParaRPr lang="en-US" altLang="ko-KR" smtClean="0"/>
          </a:p>
          <a:p>
            <a:pPr lvl="2"/>
            <a:r>
              <a:rPr lang="ko-KR" altLang="en-US" smtClean="0"/>
              <a:t>주의사항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평가판 기간이 만료되면 표준 요금이 부과되므로</a:t>
            </a:r>
            <a:r>
              <a:rPr lang="en-US" altLang="ko-KR"/>
              <a:t>, </a:t>
            </a:r>
            <a:r>
              <a:rPr lang="ko-KR" altLang="en-US"/>
              <a:t>불필요한 비용 발생을 막으려면 기간 만료 전에 해당 리소스를 종료하거나 삭제해야 </a:t>
            </a:r>
            <a:r>
              <a:rPr lang="ko-KR" altLang="en-US" smtClean="0"/>
              <a:t>함</a:t>
            </a:r>
            <a:endParaRPr lang="en-US" altLang="ko-KR" smtClean="0"/>
          </a:p>
          <a:p>
            <a:pPr lvl="1"/>
            <a:r>
              <a:rPr lang="ko-KR" altLang="en-US" sz="1800" smtClean="0">
                <a:solidFill>
                  <a:srgbClr val="C00000"/>
                </a:solidFill>
              </a:rPr>
              <a:t>기타</a:t>
            </a:r>
            <a:endParaRPr lang="en-US" altLang="ko-KR" sz="1800" smtClean="0">
              <a:solidFill>
                <a:srgbClr val="C00000"/>
              </a:solidFill>
            </a:endParaRPr>
          </a:p>
          <a:p>
            <a:pPr lvl="2"/>
            <a:r>
              <a:rPr lang="en-US" altLang="ko-KR" sz="1600" smtClean="0"/>
              <a:t>AWS</a:t>
            </a:r>
            <a:r>
              <a:rPr lang="ko-KR" altLang="en-US" sz="1600" smtClean="0"/>
              <a:t>에서 인터넷으로 데이터 전달은 월 </a:t>
            </a:r>
            <a:r>
              <a:rPr lang="en-US" altLang="ko-KR" sz="1600" smtClean="0"/>
              <a:t>100GB </a:t>
            </a:r>
            <a:r>
              <a:rPr lang="ko-KR" altLang="en-US" sz="1600" smtClean="0"/>
              <a:t>무료</a:t>
            </a:r>
            <a:r>
              <a:rPr lang="en-US" altLang="ko-KR" sz="1600" smtClean="0"/>
              <a:t>(EC2,  S3, ELB </a:t>
            </a:r>
            <a:r>
              <a:rPr lang="ko-KR" altLang="en-US" sz="1600" smtClean="0"/>
              <a:t>등</a:t>
            </a:r>
            <a:r>
              <a:rPr lang="en-US" altLang="ko-KR" sz="1600" smtClean="0"/>
              <a:t>)</a:t>
            </a:r>
          </a:p>
          <a:p>
            <a:pPr lvl="2"/>
            <a:r>
              <a:rPr lang="ko-KR" altLang="en-US" smtClean="0"/>
              <a:t>인터넷에서 </a:t>
            </a:r>
            <a:r>
              <a:rPr lang="en-US" altLang="ko-KR" smtClean="0"/>
              <a:t>AWS</a:t>
            </a:r>
            <a:r>
              <a:rPr lang="ko-KR" altLang="en-US" smtClean="0"/>
              <a:t>로  들어오는 모든 트래픽은 무료</a:t>
            </a:r>
            <a:endParaRPr lang="en-US" altLang="ko-KR" sz="1600" smtClean="0"/>
          </a:p>
          <a:p>
            <a:pPr lvl="2"/>
            <a:endParaRPr lang="en-US" altLang="ko-KR" sz="160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z="1800" smtClean="0">
                <a:solidFill>
                  <a:srgbClr val="C00000"/>
                </a:solidFill>
              </a:rPr>
              <a:t>무료 티어 트랙</a:t>
            </a:r>
            <a:r>
              <a:rPr lang="en-US" altLang="ko-KR" sz="1800" smtClean="0">
                <a:solidFill>
                  <a:srgbClr val="C00000"/>
                </a:solidFill>
              </a:rPr>
              <a:t>/</a:t>
            </a:r>
            <a:r>
              <a:rPr lang="ko-KR" altLang="en-US" sz="1800" smtClean="0">
                <a:solidFill>
                  <a:srgbClr val="C00000"/>
                </a:solidFill>
              </a:rPr>
              <a:t>알람</a:t>
            </a:r>
            <a:endParaRPr lang="en-US" altLang="ko-KR" sz="1800" smtClean="0">
              <a:solidFill>
                <a:srgbClr val="C00000"/>
              </a:solidFill>
            </a:endParaRPr>
          </a:p>
          <a:p>
            <a:pPr lvl="2"/>
            <a:r>
              <a:rPr lang="en-US" altLang="ko-KR" sz="1600" smtClean="0">
                <a:solidFill>
                  <a:srgbClr val="006600"/>
                </a:solidFill>
              </a:rPr>
              <a:t>AWS Free Tier Usage Alert </a:t>
            </a:r>
            <a:r>
              <a:rPr lang="en-US" altLang="ko-KR" sz="1600" smtClean="0"/>
              <a:t>– </a:t>
            </a:r>
            <a:r>
              <a:rPr lang="ko-KR" altLang="en-US" sz="1600" smtClean="0"/>
              <a:t>각 서비스별로 </a:t>
            </a:r>
            <a:r>
              <a:rPr lang="en-US" altLang="ko-KR" sz="1600" smtClean="0">
                <a:solidFill>
                  <a:srgbClr val="006600"/>
                </a:solidFill>
              </a:rPr>
              <a:t>85% </a:t>
            </a:r>
            <a:r>
              <a:rPr lang="ko-KR" altLang="en-US" sz="1600" smtClean="0">
                <a:solidFill>
                  <a:srgbClr val="006600"/>
                </a:solidFill>
              </a:rPr>
              <a:t>정도</a:t>
            </a:r>
            <a:r>
              <a:rPr lang="en-US" altLang="ko-KR" sz="1600" smtClean="0">
                <a:solidFill>
                  <a:srgbClr val="006600"/>
                </a:solidFill>
              </a:rPr>
              <a:t> </a:t>
            </a:r>
            <a:r>
              <a:rPr lang="ko-KR" altLang="en-US" sz="1600" smtClean="0"/>
              <a:t>도달했을 때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이메일로 알림</a:t>
            </a:r>
            <a:endParaRPr lang="en-US" altLang="ko-KR" sz="1600" smtClean="0"/>
          </a:p>
          <a:p>
            <a:pPr lvl="3"/>
            <a:r>
              <a:rPr lang="en-US" altLang="ko-KR" smtClean="0"/>
              <a:t>AWS Budgets</a:t>
            </a:r>
            <a:r>
              <a:rPr lang="ko-KR" altLang="en-US" smtClean="0"/>
              <a:t>의 </a:t>
            </a:r>
            <a:r>
              <a:rPr lang="en-US" altLang="ko-KR" smtClean="0">
                <a:solidFill>
                  <a:srgbClr val="006600"/>
                </a:solidFill>
              </a:rPr>
              <a:t>Zero Spend Budget </a:t>
            </a:r>
            <a:r>
              <a:rPr lang="ko-KR" altLang="en-US" smtClean="0">
                <a:solidFill>
                  <a:srgbClr val="006600"/>
                </a:solidFill>
              </a:rPr>
              <a:t>탬플릿으로  </a:t>
            </a:r>
            <a:r>
              <a:rPr lang="ko-KR" altLang="en-US" smtClean="0"/>
              <a:t>좀 더 정확한 알람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가능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/>
              <a:t>예산 금액을 </a:t>
            </a:r>
            <a:r>
              <a:rPr lang="en-US" altLang="ko-KR"/>
              <a:t>0 USD</a:t>
            </a:r>
            <a:r>
              <a:rPr lang="ko-KR" altLang="en-US"/>
              <a:t>로 설정하여</a:t>
            </a:r>
            <a:r>
              <a:rPr lang="en-US" altLang="ko-KR"/>
              <a:t>, AWS </a:t>
            </a:r>
            <a:r>
              <a:rPr lang="ko-KR" altLang="en-US"/>
              <a:t>계정에서 아주 작은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비용이라도 </a:t>
            </a:r>
            <a:r>
              <a:rPr lang="ko-KR" altLang="en-US"/>
              <a:t>발생하면 즉시 알림을 받을 수 있도록 하는 것</a:t>
            </a:r>
            <a:endParaRPr lang="en-US" altLang="ko-KR" smtClean="0"/>
          </a:p>
          <a:p>
            <a:pPr lvl="2"/>
            <a:r>
              <a:rPr lang="ko-KR" altLang="en-US" sz="1600" smtClean="0"/>
              <a:t>트랙 가능한  서비스</a:t>
            </a:r>
            <a:endParaRPr lang="en-US" altLang="ko-KR" sz="1600" smtClean="0"/>
          </a:p>
          <a:p>
            <a:pPr lvl="3"/>
            <a:r>
              <a:rPr lang="en-US" altLang="ko-KR"/>
              <a:t>https://docs.aws.amazon.com/awsaccountbilling/latest/aboutv2/tracking-free-tier-usage.html </a:t>
            </a:r>
            <a:endParaRPr lang="en-US" altLang="ko-KR" smtClean="0"/>
          </a:p>
          <a:p>
            <a:pPr lvl="2"/>
            <a:r>
              <a:rPr lang="en-US" altLang="ko-KR" smtClean="0"/>
              <a:t>Billing </a:t>
            </a:r>
            <a:r>
              <a:rPr lang="en-US" altLang="ko-KR"/>
              <a:t>and Cost Management</a:t>
            </a:r>
            <a:r>
              <a:rPr lang="ko-KR" altLang="en-US" smtClean="0"/>
              <a:t>에서 프리티어 현재 사용량에 대해서 확인</a:t>
            </a:r>
            <a:endParaRPr lang="en-US" altLang="ko-KR" smtClean="0"/>
          </a:p>
          <a:p>
            <a:pPr lvl="3"/>
            <a:r>
              <a:rPr lang="en-US" altLang="ko-KR"/>
              <a:t>https://docs.aws.amazon.com/awsaccountbilling/latest/aboutv2/billing-what-is.html</a:t>
            </a:r>
          </a:p>
          <a:p>
            <a:pPr lvl="1"/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5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z="1800" smtClean="0">
                <a:solidFill>
                  <a:srgbClr val="C00000"/>
                </a:solidFill>
              </a:rPr>
              <a:t>무료 티어 트랙</a:t>
            </a:r>
            <a:r>
              <a:rPr lang="en-US" altLang="ko-KR" sz="1800" smtClean="0">
                <a:solidFill>
                  <a:srgbClr val="C00000"/>
                </a:solidFill>
              </a:rPr>
              <a:t>/</a:t>
            </a:r>
            <a:r>
              <a:rPr lang="ko-KR" altLang="en-US" sz="1800" smtClean="0">
                <a:solidFill>
                  <a:srgbClr val="C00000"/>
                </a:solidFill>
              </a:rPr>
              <a:t>알람</a:t>
            </a:r>
            <a:endParaRPr lang="en-US" altLang="ko-KR" sz="1800" smtClean="0">
              <a:solidFill>
                <a:srgbClr val="C00000"/>
              </a:solidFill>
            </a:endParaRPr>
          </a:p>
          <a:p>
            <a:pPr lvl="1"/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11752"/>
            <a:ext cx="5911100" cy="35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9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프리티어가 과연 좋을까요</a:t>
            </a:r>
            <a:r>
              <a:rPr lang="en-US" altLang="ko-KR" smtClean="0">
                <a:solidFill>
                  <a:srgbClr val="C00000"/>
                </a:solidFill>
              </a:rPr>
              <a:t>!!!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80047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3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의 비용 관리 및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</a:t>
            </a:r>
            <a:r>
              <a:rPr lang="ko-KR" altLang="en-US">
                <a:solidFill>
                  <a:srgbClr val="0000CC"/>
                </a:solidFill>
              </a:rPr>
              <a:t>의 비용 관리 및 </a:t>
            </a:r>
            <a:r>
              <a:rPr lang="ko-KR" altLang="en-US" smtClean="0">
                <a:solidFill>
                  <a:srgbClr val="0000CC"/>
                </a:solidFill>
              </a:rPr>
              <a:t>보안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아무리 프리티어라도 제한이 존재 </a:t>
            </a:r>
            <a:r>
              <a:rPr lang="en-US" altLang="ko-KR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C00000"/>
                </a:solidFill>
              </a:rPr>
              <a:t>다양한 이유로 </a:t>
            </a:r>
            <a:r>
              <a:rPr lang="ko-KR" altLang="en-US" smtClean="0"/>
              <a:t>요금 청구 가능</a:t>
            </a:r>
            <a:endParaRPr lang="en-US" altLang="ko-KR" smtClean="0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프리티어</a:t>
            </a:r>
            <a:r>
              <a:rPr lang="en-US" altLang="ko-KR">
                <a:solidFill>
                  <a:srgbClr val="006600"/>
                </a:solidFill>
              </a:rPr>
              <a:t>(Free Tier) </a:t>
            </a:r>
            <a:r>
              <a:rPr lang="ko-KR" altLang="en-US">
                <a:solidFill>
                  <a:srgbClr val="006600"/>
                </a:solidFill>
              </a:rPr>
              <a:t>한도 </a:t>
            </a:r>
            <a:r>
              <a:rPr lang="ko-KR" altLang="en-US" smtClean="0">
                <a:solidFill>
                  <a:srgbClr val="006600"/>
                </a:solidFill>
              </a:rPr>
              <a:t>초과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en-US" altLang="ko-KR" smtClean="0"/>
              <a:t>12</a:t>
            </a:r>
            <a:r>
              <a:rPr lang="ko-KR" altLang="en-US"/>
              <a:t>개월 기간 </a:t>
            </a:r>
            <a:r>
              <a:rPr lang="ko-KR" altLang="en-US" smtClean="0"/>
              <a:t>만료</a:t>
            </a:r>
            <a:r>
              <a:rPr lang="en-US" altLang="ko-KR" smtClean="0"/>
              <a:t>, </a:t>
            </a:r>
            <a:r>
              <a:rPr lang="ko-KR" altLang="en-US" smtClean="0"/>
              <a:t>사용량 </a:t>
            </a:r>
            <a:r>
              <a:rPr lang="ko-KR" altLang="en-US"/>
              <a:t>한도 </a:t>
            </a:r>
            <a:r>
              <a:rPr lang="ko-KR" altLang="en-US" smtClean="0"/>
              <a:t>초과</a:t>
            </a:r>
            <a:r>
              <a:rPr lang="en-US" altLang="ko-KR" smtClean="0"/>
              <a:t>, </a:t>
            </a:r>
            <a:r>
              <a:rPr lang="ko-KR" altLang="en-US" smtClean="0"/>
              <a:t>프리티어 </a:t>
            </a:r>
            <a:r>
              <a:rPr lang="ko-KR" altLang="en-US"/>
              <a:t>미적용 서비스</a:t>
            </a:r>
            <a:r>
              <a:rPr lang="en-US" altLang="ko-KR"/>
              <a:t>/</a:t>
            </a:r>
            <a:r>
              <a:rPr lang="ko-KR" altLang="en-US"/>
              <a:t>인스턴스 유형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사용하지 않는 </a:t>
            </a:r>
            <a:r>
              <a:rPr lang="ko-KR" altLang="en-US" smtClean="0">
                <a:solidFill>
                  <a:srgbClr val="006600"/>
                </a:solidFill>
              </a:rPr>
              <a:t>리소스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0070C0"/>
                </a:solidFill>
              </a:rPr>
              <a:t>가장 </a:t>
            </a:r>
            <a:r>
              <a:rPr lang="ko-KR" altLang="en-US">
                <a:solidFill>
                  <a:srgbClr val="0070C0"/>
                </a:solidFill>
              </a:rPr>
              <a:t>흔하게 발생하는 예상치 못한 요금의 원인 중 </a:t>
            </a:r>
            <a:r>
              <a:rPr lang="ko-KR" altLang="en-US" smtClean="0">
                <a:solidFill>
                  <a:srgbClr val="0070C0"/>
                </a:solidFill>
              </a:rPr>
              <a:t>하나</a:t>
            </a:r>
            <a:endParaRPr lang="en-US" altLang="ko-KR" smtClean="0">
              <a:solidFill>
                <a:srgbClr val="0070C0"/>
              </a:solidFill>
            </a:endParaRPr>
          </a:p>
          <a:p>
            <a:pPr lvl="3"/>
            <a:r>
              <a:rPr lang="ko-KR" altLang="en-US" smtClean="0"/>
              <a:t>중지된 </a:t>
            </a:r>
            <a:r>
              <a:rPr lang="en-US" altLang="ko-KR"/>
              <a:t>EC2 </a:t>
            </a:r>
            <a:r>
              <a:rPr lang="ko-KR" altLang="en-US"/>
              <a:t>인스턴스에 연결된 </a:t>
            </a:r>
            <a:r>
              <a:rPr lang="en-US" altLang="ko-KR"/>
              <a:t>EBS </a:t>
            </a:r>
            <a:r>
              <a:rPr lang="ko-KR" altLang="en-US" smtClean="0"/>
              <a:t>볼륨</a:t>
            </a:r>
            <a:endParaRPr lang="en-US" altLang="ko-KR" smtClean="0"/>
          </a:p>
          <a:p>
            <a:pPr lvl="3"/>
            <a:r>
              <a:rPr lang="ko-KR" altLang="en-US" smtClean="0"/>
              <a:t>할당되었지만 </a:t>
            </a:r>
            <a:r>
              <a:rPr lang="ko-KR" altLang="en-US"/>
              <a:t>사용하지 않는 </a:t>
            </a:r>
            <a:r>
              <a:rPr lang="en-US" altLang="ko-KR"/>
              <a:t>Elastic IP (EIP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mtClean="0"/>
              <a:t>사용하지 </a:t>
            </a:r>
            <a:r>
              <a:rPr lang="ko-KR" altLang="en-US"/>
              <a:t>않는 스냅샷 및 </a:t>
            </a:r>
            <a:r>
              <a:rPr lang="ko-KR" altLang="en-US" smtClean="0"/>
              <a:t>백업</a:t>
            </a:r>
            <a:endParaRPr lang="en-US" altLang="ko-KR" smtClean="0"/>
          </a:p>
          <a:p>
            <a:pPr lvl="3"/>
            <a:r>
              <a:rPr lang="ko-KR" altLang="en-US" smtClean="0"/>
              <a:t>유휴 </a:t>
            </a:r>
            <a:r>
              <a:rPr lang="ko-KR" altLang="en-US"/>
              <a:t>상태의 로드 </a:t>
            </a:r>
            <a:r>
              <a:rPr lang="ko-KR" altLang="en-US" smtClean="0"/>
              <a:t>밸런서</a:t>
            </a:r>
            <a:r>
              <a:rPr lang="en-US" altLang="ko-KR" smtClean="0"/>
              <a:t>(</a:t>
            </a:r>
            <a:r>
              <a:rPr lang="en-US" altLang="ko-KR"/>
              <a:t>ELB</a:t>
            </a:r>
            <a:r>
              <a:rPr lang="en-US" altLang="ko-KR" smtClean="0"/>
              <a:t>):</a:t>
            </a:r>
          </a:p>
          <a:p>
            <a:pPr lvl="3"/>
            <a:r>
              <a:rPr lang="ko-KR" altLang="en-US" smtClean="0"/>
              <a:t>오래된 </a:t>
            </a:r>
            <a:r>
              <a:rPr lang="en-US" altLang="ko-KR"/>
              <a:t>CloudFormation </a:t>
            </a:r>
            <a:r>
              <a:rPr lang="ko-KR" altLang="en-US"/>
              <a:t>스택</a:t>
            </a:r>
            <a:r>
              <a:rPr lang="en-US" altLang="ko-KR"/>
              <a:t>/Elastic Beanstalk </a:t>
            </a:r>
            <a:r>
              <a:rPr lang="ko-KR" altLang="en-US" smtClean="0"/>
              <a:t>환경</a:t>
            </a:r>
            <a:endParaRPr lang="en-US" altLang="ko-KR" smtClean="0"/>
          </a:p>
          <a:p>
            <a:pPr lvl="2"/>
            <a:r>
              <a:rPr lang="ko-KR" altLang="en-US"/>
              <a:t>데이터 전송 요금 </a:t>
            </a:r>
            <a:r>
              <a:rPr lang="en-US" altLang="ko-KR"/>
              <a:t>(Data Transfer Out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/>
              <a:t>자동 재시작 또는 오토 스케일링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의도하지 않은 리소스 생성 또는 보안 </a:t>
            </a:r>
            <a:r>
              <a:rPr lang="ko-KR" altLang="en-US" smtClean="0">
                <a:solidFill>
                  <a:srgbClr val="006600"/>
                </a:solidFill>
              </a:rPr>
              <a:t>침해 등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en-US" altLang="ko-KR" smtClean="0"/>
              <a:t>EC2/SageMaker </a:t>
            </a:r>
            <a:r>
              <a:rPr lang="ko-KR" altLang="en-US" smtClean="0"/>
              <a:t>등을 탈취해서 비트 코인 채굴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4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</a:t>
            </a:r>
            <a:r>
              <a:rPr lang="en-US" altLang="ko-KR" smtClean="0">
                <a:solidFill>
                  <a:srgbClr val="0000CC"/>
                </a:solidFill>
              </a:rPr>
              <a:t>(account)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ko-KR" altLang="en-US">
                <a:solidFill>
                  <a:srgbClr val="C00000"/>
                </a:solidFill>
              </a:rPr>
              <a:t>클라우드 서비스 사용을 위한 기본 </a:t>
            </a:r>
            <a:r>
              <a:rPr lang="ko-KR" altLang="en-US" smtClean="0">
                <a:solidFill>
                  <a:srgbClr val="C00000"/>
                </a:solidFill>
              </a:rPr>
              <a:t>단위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사용자와 리소스를 관리</a:t>
            </a:r>
            <a:endParaRPr lang="en-US" altLang="ko-KR" smtClean="0"/>
          </a:p>
          <a:p>
            <a:pPr lvl="2"/>
            <a:r>
              <a:rPr lang="ko-KR" altLang="en-US" smtClean="0"/>
              <a:t>각 </a:t>
            </a:r>
            <a:r>
              <a:rPr lang="ko-KR" altLang="en-US"/>
              <a:t>계정은 독립적인 환경을 제공하며</a:t>
            </a:r>
            <a:r>
              <a:rPr lang="en-US" altLang="ko-KR"/>
              <a:t>, </a:t>
            </a:r>
            <a:r>
              <a:rPr lang="ko-KR" altLang="en-US"/>
              <a:t>특정 계정의 리소스는 해당 계정의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사용자와 </a:t>
            </a:r>
            <a:r>
              <a:rPr lang="ko-KR" altLang="en-US"/>
              <a:t>권한을 가진 사용자만 접근할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smtClean="0"/>
              <a:t>사용 </a:t>
            </a:r>
            <a:r>
              <a:rPr lang="ko-KR" altLang="en-US"/>
              <a:t>요금은 각 계정에 </a:t>
            </a:r>
            <a:r>
              <a:rPr lang="ko-KR" altLang="en-US" smtClean="0"/>
              <a:t>청구됨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계정 </a:t>
            </a:r>
            <a:r>
              <a:rPr lang="en-US" altLang="ko-KR" smtClean="0">
                <a:solidFill>
                  <a:srgbClr val="006600"/>
                </a:solidFill>
              </a:rPr>
              <a:t>!= </a:t>
            </a:r>
            <a:r>
              <a:rPr lang="ko-KR" altLang="en-US" smtClean="0">
                <a:solidFill>
                  <a:srgbClr val="006600"/>
                </a:solidFill>
              </a:rPr>
              <a:t>사용자</a:t>
            </a:r>
            <a:endParaRPr lang="en-US" altLang="ko-KR" smtClean="0">
              <a:solidFill>
                <a:srgbClr val="0066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생성 방법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웹사이트에서 </a:t>
            </a:r>
            <a:r>
              <a:rPr lang="en-US" altLang="ko-KR"/>
              <a:t>"AWS </a:t>
            </a:r>
            <a:r>
              <a:rPr lang="ko-KR" altLang="en-US"/>
              <a:t>계정 생성</a:t>
            </a:r>
            <a:r>
              <a:rPr lang="en-US" altLang="ko-KR"/>
              <a:t>" </a:t>
            </a:r>
            <a:r>
              <a:rPr lang="ko-KR" altLang="en-US"/>
              <a:t>버튼을 클릭하고</a:t>
            </a:r>
            <a:r>
              <a:rPr lang="en-US" altLang="ko-KR"/>
              <a:t>, </a:t>
            </a:r>
            <a:r>
              <a:rPr lang="ko-KR" altLang="en-US"/>
              <a:t>이메일 주소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계정 </a:t>
            </a:r>
            <a:r>
              <a:rPr lang="ko-KR" altLang="en-US"/>
              <a:t>이름</a:t>
            </a:r>
            <a:r>
              <a:rPr lang="en-US" altLang="ko-KR"/>
              <a:t>, </a:t>
            </a:r>
            <a:r>
              <a:rPr lang="ko-KR" altLang="en-US"/>
              <a:t>암호 등을 입력하여 등록 절차를 </a:t>
            </a:r>
            <a:r>
              <a:rPr lang="ko-KR" altLang="en-US" smtClean="0"/>
              <a:t>진행</a:t>
            </a:r>
            <a:endParaRPr lang="en-US" altLang="ko-KR" smtClean="0"/>
          </a:p>
          <a:p>
            <a:pPr lvl="3"/>
            <a:r>
              <a:rPr lang="ko-KR" altLang="en-US" smtClean="0"/>
              <a:t>신용 </a:t>
            </a:r>
            <a:r>
              <a:rPr lang="ko-KR" altLang="en-US"/>
              <a:t>카드 정보와 전화번호는 계정 활성화 과정에서 </a:t>
            </a:r>
            <a:r>
              <a:rPr lang="ko-KR" altLang="en-US" smtClean="0"/>
              <a:t>필요</a:t>
            </a:r>
            <a:endParaRPr lang="en-US" altLang="ko-KR" smtClean="0"/>
          </a:p>
          <a:p>
            <a:pPr lvl="2"/>
            <a:r>
              <a:rPr lang="en-US" altLang="ko-KR" smtClean="0"/>
              <a:t>AWS Organization(</a:t>
            </a:r>
            <a:r>
              <a:rPr lang="ko-KR" altLang="en-US">
                <a:solidFill>
                  <a:srgbClr val="006600"/>
                </a:solidFill>
              </a:rPr>
              <a:t>여러 </a:t>
            </a:r>
            <a:r>
              <a:rPr lang="en-US" altLang="ko-KR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계정을 중앙에서 관리할 수 있도록 해주는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서비스</a:t>
            </a:r>
            <a:r>
              <a:rPr lang="ko-KR" altLang="en-US" smtClean="0"/>
              <a:t> </a:t>
            </a:r>
            <a:r>
              <a:rPr lang="en-US" altLang="ko-KR" smtClean="0"/>
              <a:t>)</a:t>
            </a:r>
            <a:r>
              <a:rPr lang="ko-KR" altLang="en-US" smtClean="0"/>
              <a:t>으로 생성</a:t>
            </a:r>
            <a:endParaRPr lang="en-US" altLang="ko-KR" smtClean="0"/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Root </a:t>
            </a:r>
            <a:r>
              <a:rPr lang="ko-KR" altLang="en-US" smtClean="0">
                <a:solidFill>
                  <a:srgbClr val="006600"/>
                </a:solidFill>
              </a:rPr>
              <a:t>사용자가 자동으로 생성</a:t>
            </a:r>
            <a:endParaRPr lang="en-US" altLang="ko-KR" smtClean="0">
              <a:solidFill>
                <a:srgbClr val="006600"/>
              </a:solidFill>
            </a:endParaRPr>
          </a:p>
          <a:p>
            <a:pPr lvl="1"/>
            <a:r>
              <a:rPr lang="en-US" altLang="ko-KR"/>
              <a:t>AWS </a:t>
            </a:r>
            <a:r>
              <a:rPr lang="ko-KR" altLang="en-US"/>
              <a:t>계정 유형</a:t>
            </a:r>
            <a:endParaRPr lang="en-US" altLang="ko-KR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루트 사용자 계정과 </a:t>
            </a:r>
            <a:r>
              <a:rPr lang="en-US" altLang="ko-KR">
                <a:solidFill>
                  <a:srgbClr val="006600"/>
                </a:solidFill>
              </a:rPr>
              <a:t>IAM </a:t>
            </a:r>
            <a:r>
              <a:rPr lang="ko-KR" altLang="en-US">
                <a:solidFill>
                  <a:srgbClr val="006600"/>
                </a:solidFill>
              </a:rPr>
              <a:t>사용자 계정 </a:t>
            </a:r>
            <a:r>
              <a:rPr lang="ko-KR" altLang="en-US"/>
              <a:t>두 가지로 나눌 수 </a:t>
            </a:r>
            <a:r>
              <a:rPr lang="ko-KR" altLang="en-US" smtClean="0"/>
              <a:t>있음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3078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의 비용 관리 및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</a:t>
            </a:r>
            <a:r>
              <a:rPr lang="ko-KR" altLang="en-US">
                <a:solidFill>
                  <a:srgbClr val="0000CC"/>
                </a:solidFill>
              </a:rPr>
              <a:t>의 </a:t>
            </a:r>
            <a:r>
              <a:rPr lang="ko-KR" altLang="en-US" smtClean="0">
                <a:solidFill>
                  <a:srgbClr val="0000CC"/>
                </a:solidFill>
              </a:rPr>
              <a:t>보안 사고</a:t>
            </a:r>
            <a:endParaRPr lang="en-US" altLang="ko-KR" smtClean="0">
              <a:solidFill>
                <a:srgbClr val="0000CC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59531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의 비용 관리 및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계정을 지키는 설정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루트 사용자 및 </a:t>
            </a:r>
            <a:r>
              <a:rPr lang="en-US" altLang="ko-KR" smtClean="0"/>
              <a:t>IAM </a:t>
            </a:r>
            <a:r>
              <a:rPr lang="ko-KR" altLang="en-US" smtClean="0"/>
              <a:t>사용자의 </a:t>
            </a:r>
            <a:r>
              <a:rPr lang="en-US" altLang="ko-KR" smtClean="0">
                <a:solidFill>
                  <a:srgbClr val="C00000"/>
                </a:solidFill>
              </a:rPr>
              <a:t>MFA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비용 모니터링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2"/>
            <a:r>
              <a:rPr lang="en-US" altLang="ko-KR" smtClean="0"/>
              <a:t>AWS Budget </a:t>
            </a:r>
            <a:r>
              <a:rPr lang="en-US" altLang="ko-KR" smtClean="0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/>
              <a:t>AWS </a:t>
            </a:r>
            <a:r>
              <a:rPr lang="ko-KR" altLang="en-US"/>
              <a:t>클라우드 </a:t>
            </a:r>
            <a:r>
              <a:rPr lang="ko-KR" altLang="en-US">
                <a:solidFill>
                  <a:srgbClr val="006600"/>
                </a:solidFill>
              </a:rPr>
              <a:t>비용을 미리 계획하고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추적하며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관리하는 </a:t>
            </a:r>
            <a:r>
              <a:rPr lang="ko-KR" altLang="en-US">
                <a:solidFill>
                  <a:srgbClr val="006600"/>
                </a:solidFill>
              </a:rPr>
              <a:t>데 도움을 </a:t>
            </a:r>
            <a:r>
              <a:rPr lang="ko-KR" altLang="en-US"/>
              <a:t>주는 강력한 무료 서비스</a:t>
            </a:r>
            <a:endParaRPr lang="en-US" altLang="ko-KR" smtClean="0"/>
          </a:p>
          <a:p>
            <a:pPr lvl="1"/>
            <a:r>
              <a:rPr lang="en-US" altLang="ko-KR" smtClean="0"/>
              <a:t>AWS</a:t>
            </a:r>
            <a:r>
              <a:rPr lang="ko-KR" altLang="en-US" smtClean="0"/>
              <a:t>의 </a:t>
            </a:r>
            <a:r>
              <a:rPr lang="ko-KR" altLang="en-US" smtClean="0">
                <a:solidFill>
                  <a:srgbClr val="C00000"/>
                </a:solidFill>
              </a:rPr>
              <a:t>리소스 모니터링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 Config </a:t>
            </a:r>
            <a:r>
              <a:rPr lang="en-US" altLang="ko-KR" smtClean="0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/>
              <a:t>AWS(Amazon Web Services)</a:t>
            </a:r>
            <a:r>
              <a:rPr lang="ko-KR" altLang="en-US"/>
              <a:t>에서 제공하는 서비스로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리소스의 구성을 평가하고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감사하며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기록하는 </a:t>
            </a:r>
            <a:r>
              <a:rPr lang="ko-KR" altLang="en-US"/>
              <a:t>데 도움을 줍</a:t>
            </a:r>
            <a:endParaRPr lang="en-US" altLang="ko-KR" smtClean="0"/>
          </a:p>
          <a:p>
            <a:pPr lvl="2"/>
            <a:r>
              <a:rPr lang="en-US" altLang="ko-KR" smtClean="0"/>
              <a:t>AWS User Notofications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, </a:t>
            </a:r>
            <a:r>
              <a:rPr lang="ko-KR" altLang="en-US"/>
              <a:t>리소스</a:t>
            </a:r>
            <a:r>
              <a:rPr lang="en-US" altLang="ko-KR"/>
              <a:t>, </a:t>
            </a:r>
            <a:r>
              <a:rPr lang="ko-KR" altLang="en-US"/>
              <a:t>애플리케이션 및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운영 </a:t>
            </a:r>
            <a:r>
              <a:rPr lang="ko-KR" altLang="en-US"/>
              <a:t>상태에 대한 알림을 </a:t>
            </a:r>
            <a:r>
              <a:rPr lang="ko-KR" altLang="en-US">
                <a:solidFill>
                  <a:srgbClr val="006600"/>
                </a:solidFill>
              </a:rPr>
              <a:t>중앙에서 통합 관리하고 다양한 채널로 전송할 수 있도록</a:t>
            </a:r>
            <a:r>
              <a:rPr lang="ko-KR" altLang="en-US"/>
              <a:t> 해주는 서비스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937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5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준비물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본인 명의 신용 카드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이메일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Adroid/iOS Google OTP app </a:t>
            </a:r>
            <a:r>
              <a:rPr lang="ko-KR" altLang="en-US" smtClean="0">
                <a:solidFill>
                  <a:srgbClr val="C00000"/>
                </a:solidFill>
              </a:rPr>
              <a:t>설치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>
                <a:solidFill>
                  <a:srgbClr val="006600"/>
                </a:solidFill>
              </a:rPr>
              <a:t>One-Time Password(</a:t>
            </a:r>
            <a:r>
              <a:rPr lang="ko-KR" altLang="en-US">
                <a:solidFill>
                  <a:srgbClr val="006600"/>
                </a:solidFill>
              </a:rPr>
              <a:t>원타임 패스워드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일회용 </a:t>
            </a:r>
            <a:r>
              <a:rPr lang="ko-KR" altLang="en-US" smtClean="0"/>
              <a:t>비밀번호</a:t>
            </a:r>
            <a:r>
              <a:rPr lang="en-US" altLang="ko-KR" smtClean="0"/>
              <a:t>(</a:t>
            </a:r>
            <a:r>
              <a:rPr lang="ko-KR" altLang="en-US" smtClean="0"/>
              <a:t>단 </a:t>
            </a:r>
            <a:r>
              <a:rPr lang="ko-KR" altLang="en-US"/>
              <a:t>한 번의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로그인 </a:t>
            </a:r>
            <a:r>
              <a:rPr lang="ko-KR" altLang="en-US"/>
              <a:t>시도나 거래에만 유효하게 사용되는 </a:t>
            </a:r>
            <a:r>
              <a:rPr lang="ko-KR" altLang="en-US" smtClean="0"/>
              <a:t>비밀번호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MFA(Multi-Factor Authentication,</a:t>
            </a:r>
            <a:r>
              <a:rPr lang="ko-KR" altLang="en-US" smtClean="0"/>
              <a:t> </a:t>
            </a:r>
            <a:r>
              <a:rPr lang="ko-KR" altLang="en-US"/>
              <a:t>다단계 인증 또는 다요소 </a:t>
            </a:r>
            <a:r>
              <a:rPr lang="ko-KR" altLang="en-US" smtClean="0"/>
              <a:t>인증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z="1400" smtClean="0"/>
              <a:t>사용자의 </a:t>
            </a:r>
            <a:r>
              <a:rPr lang="ko-KR" altLang="en-US" sz="1400"/>
              <a:t>신원을 확인하기 위해 두 가지 이상의 서로 다른 유형의 인증 요소를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요구하는 </a:t>
            </a:r>
            <a:r>
              <a:rPr lang="ko-KR" altLang="en-US" sz="1400"/>
              <a:t>보안 방법</a:t>
            </a:r>
            <a:endParaRPr lang="en-US" altLang="ko-KR" sz="1400" smtClean="0">
              <a:solidFill>
                <a:srgbClr val="0000C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93096"/>
            <a:ext cx="521017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9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실습 순서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ko-KR" altLang="en-US" smtClean="0">
                <a:solidFill>
                  <a:srgbClr val="C00000"/>
                </a:solidFill>
              </a:rPr>
              <a:t>계정 만들기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루트 사용자로 로그인하기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루트 사용자 </a:t>
            </a:r>
            <a:r>
              <a:rPr lang="en-US" altLang="ko-KR" smtClean="0">
                <a:solidFill>
                  <a:srgbClr val="C00000"/>
                </a:solidFill>
              </a:rPr>
              <a:t>MFA </a:t>
            </a:r>
            <a:r>
              <a:rPr lang="ko-KR" altLang="en-US" smtClean="0">
                <a:solidFill>
                  <a:srgbClr val="C00000"/>
                </a:solidFill>
              </a:rPr>
              <a:t>설정하기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구글 </a:t>
            </a:r>
            <a:r>
              <a:rPr lang="en-US" altLang="ko-KR" smtClean="0"/>
              <a:t>OTP </a:t>
            </a:r>
            <a:r>
              <a:rPr lang="ko-KR" altLang="en-US" smtClean="0"/>
              <a:t>다운로드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계정 별명 생성하기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관리 권한가진 </a:t>
            </a:r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 smtClean="0">
                <a:solidFill>
                  <a:srgbClr val="C00000"/>
                </a:solidFill>
              </a:rPr>
              <a:t>사용자 생성하기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 smtClean="0">
                <a:solidFill>
                  <a:srgbClr val="C00000"/>
                </a:solidFill>
              </a:rPr>
              <a:t>사용자 </a:t>
            </a:r>
            <a:r>
              <a:rPr lang="en-US" altLang="ko-KR" smtClean="0">
                <a:solidFill>
                  <a:srgbClr val="C00000"/>
                </a:solidFill>
              </a:rPr>
              <a:t>MFA </a:t>
            </a:r>
            <a:r>
              <a:rPr lang="ko-KR" altLang="en-US" smtClean="0">
                <a:solidFill>
                  <a:srgbClr val="C00000"/>
                </a:solidFill>
              </a:rPr>
              <a:t>설정하기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루트 사용자로 로그아웃하고 </a:t>
            </a:r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 smtClean="0">
                <a:solidFill>
                  <a:srgbClr val="C00000"/>
                </a:solidFill>
              </a:rPr>
              <a:t>사용자로 로그인하기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ko-KR" altLang="en-US" smtClean="0">
                <a:solidFill>
                  <a:srgbClr val="C00000"/>
                </a:solidFill>
              </a:rPr>
              <a:t>계정 별명 활용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다시 루트 사용자로 로그인해서 </a:t>
            </a:r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 smtClean="0">
                <a:solidFill>
                  <a:srgbClr val="C00000"/>
                </a:solidFill>
              </a:rPr>
              <a:t>빌링 활성화하기</a:t>
            </a:r>
            <a:r>
              <a:rPr lang="en-US" altLang="ko-KR" smtClean="0">
                <a:solidFill>
                  <a:srgbClr val="C00000"/>
                </a:solidFill>
              </a:rPr>
              <a:t> </a:t>
            </a:r>
          </a:p>
          <a:p>
            <a:pPr lvl="2"/>
            <a:r>
              <a:rPr lang="en-US" altLang="ko-KR" smtClean="0"/>
              <a:t>IAM </a:t>
            </a:r>
            <a:r>
              <a:rPr lang="ko-KR" altLang="en-US" smtClean="0"/>
              <a:t>빌링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en-US" altLang="ko-KR"/>
              <a:t>AWS</a:t>
            </a:r>
            <a:r>
              <a:rPr lang="ko-KR" altLang="en-US"/>
              <a:t>에서 </a:t>
            </a:r>
            <a:r>
              <a:rPr lang="en-US" altLang="ko-KR"/>
              <a:t>IAM(Identity and Access Management)</a:t>
            </a:r>
            <a:r>
              <a:rPr lang="ko-KR" altLang="en-US"/>
              <a:t>을 사용하여 </a:t>
            </a:r>
            <a:r>
              <a:rPr lang="en-US" altLang="ko-KR"/>
              <a:t>AWS </a:t>
            </a:r>
            <a:r>
              <a:rPr lang="ko-KR" altLang="en-US"/>
              <a:t>계정의 결제 및 비용 관리 정보에 대한 접근 권한을 제어하는 것</a:t>
            </a:r>
            <a:endParaRPr lang="en-US" altLang="ko-KR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AWS </a:t>
            </a:r>
            <a:r>
              <a:rPr lang="ko-KR" altLang="en-US"/>
              <a:t>웹사이트 접속 및 계정 </a:t>
            </a:r>
            <a:r>
              <a:rPr lang="ko-KR" altLang="en-US"/>
              <a:t>생성 </a:t>
            </a:r>
            <a:r>
              <a:rPr lang="ko-KR" altLang="en-US" smtClean="0"/>
              <a:t>시작</a:t>
            </a:r>
            <a:endParaRPr lang="ko-KR" altLang="en-US"/>
          </a:p>
          <a:p>
            <a:pPr lvl="2"/>
            <a:r>
              <a:rPr lang="en-US" altLang="ko-KR"/>
              <a:t>AWS </a:t>
            </a:r>
            <a:r>
              <a:rPr lang="ko-KR" altLang="en-US"/>
              <a:t>공식 웹사이트 </a:t>
            </a:r>
            <a:r>
              <a:rPr lang="en-US" altLang="ko-KR"/>
              <a:t>(</a:t>
            </a:r>
            <a:r>
              <a:rPr lang="en-US" altLang="ko-KR">
                <a:hlinkClick r:id="rId2"/>
              </a:rPr>
              <a:t>https://aws.amazon.com/ko/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ko-KR" altLang="en-US" smtClean="0"/>
              <a:t>접속</a:t>
            </a:r>
            <a:endParaRPr lang="en-US" altLang="ko-KR"/>
          </a:p>
          <a:p>
            <a:pPr lvl="2"/>
            <a:r>
              <a:rPr lang="ko-KR" altLang="en-US"/>
              <a:t>오른쪽 상단의 </a:t>
            </a:r>
            <a:r>
              <a:rPr lang="en-US" altLang="ko-KR"/>
              <a:t>"AWS </a:t>
            </a:r>
            <a:r>
              <a:rPr lang="ko-KR" altLang="en-US"/>
              <a:t>계정 생성</a:t>
            </a:r>
            <a:r>
              <a:rPr lang="en-US" altLang="ko-KR"/>
              <a:t>" </a:t>
            </a:r>
            <a:r>
              <a:rPr lang="ko-KR" altLang="en-US"/>
              <a:t>버튼을 </a:t>
            </a:r>
            <a:r>
              <a:rPr lang="ko-KR" altLang="en-US" smtClean="0"/>
              <a:t>클릭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계정 </a:t>
            </a:r>
            <a:r>
              <a:rPr lang="ko-KR" altLang="en-US">
                <a:solidFill>
                  <a:srgbClr val="FF0000"/>
                </a:solidFill>
              </a:rPr>
              <a:t>정보 </a:t>
            </a:r>
            <a:r>
              <a:rPr lang="ko-KR" altLang="en-US" smtClean="0">
                <a:solidFill>
                  <a:srgbClr val="FF0000"/>
                </a:solidFill>
              </a:rPr>
              <a:t>입력</a:t>
            </a:r>
            <a:r>
              <a:rPr lang="en-US" altLang="ko-KR" smtClean="0"/>
              <a:t>(</a:t>
            </a:r>
            <a:r>
              <a:rPr lang="en-US" altLang="ko-KR"/>
              <a:t>1/5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이메일 </a:t>
            </a:r>
            <a:r>
              <a:rPr lang="ko-KR" altLang="en-US" smtClean="0">
                <a:solidFill>
                  <a:srgbClr val="006600"/>
                </a:solidFill>
              </a:rPr>
              <a:t>주소 </a:t>
            </a:r>
            <a:r>
              <a:rPr lang="en-US" altLang="ko-KR" smtClean="0"/>
              <a:t>-</a:t>
            </a:r>
            <a:r>
              <a:rPr lang="ko-KR" altLang="en-US" smtClean="0"/>
              <a:t> 사용할 </a:t>
            </a:r>
            <a:r>
              <a:rPr lang="ko-KR" altLang="en-US"/>
              <a:t>이메일 </a:t>
            </a:r>
            <a:r>
              <a:rPr lang="ko-KR" altLang="en-US"/>
              <a:t>주소를 </a:t>
            </a:r>
            <a:r>
              <a:rPr lang="ko-KR" altLang="en-US" smtClean="0"/>
              <a:t>입력</a:t>
            </a:r>
            <a:r>
              <a:rPr lang="en-US" altLang="ko-KR" smtClean="0"/>
              <a:t>(</a:t>
            </a:r>
            <a:r>
              <a:rPr lang="ko-KR" altLang="en-US" smtClean="0"/>
              <a:t>이 </a:t>
            </a:r>
            <a:r>
              <a:rPr lang="ko-KR" altLang="en-US"/>
              <a:t>주소가 </a:t>
            </a:r>
            <a:r>
              <a:rPr lang="en-US" altLang="ko-KR"/>
              <a:t>AWS </a:t>
            </a:r>
            <a:r>
              <a:rPr lang="ko-KR" altLang="en-US"/>
              <a:t>계정의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루트 </a:t>
            </a:r>
            <a:r>
              <a:rPr lang="ko-KR" altLang="en-US"/>
              <a:t>사용자</a:t>
            </a:r>
            <a:r>
              <a:rPr lang="en-US" altLang="ko-KR"/>
              <a:t>(Root User) </a:t>
            </a:r>
            <a:r>
              <a:rPr lang="ko-KR" altLang="en-US"/>
              <a:t>이메일이 되며</a:t>
            </a:r>
            <a:r>
              <a:rPr lang="en-US" altLang="ko-KR"/>
              <a:t>, </a:t>
            </a:r>
            <a:r>
              <a:rPr lang="ko-KR" altLang="en-US"/>
              <a:t>모든 중요한 알림을 </a:t>
            </a:r>
            <a:r>
              <a:rPr lang="ko-KR" altLang="en-US"/>
              <a:t>받게 </a:t>
            </a:r>
            <a:r>
              <a:rPr lang="ko-KR" altLang="en-US" smtClean="0"/>
              <a:t>됨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/>
              <a:t>AWS </a:t>
            </a:r>
            <a:r>
              <a:rPr lang="ko-KR" altLang="en-US"/>
              <a:t>계정 </a:t>
            </a:r>
            <a:r>
              <a:rPr lang="ko-KR" altLang="en-US" smtClean="0"/>
              <a:t>이름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사용할 계정 </a:t>
            </a:r>
            <a:r>
              <a:rPr lang="ko-KR" altLang="en-US"/>
              <a:t>이름을 </a:t>
            </a:r>
            <a:r>
              <a:rPr lang="ko-KR" altLang="en-US" smtClean="0"/>
              <a:t>지정</a:t>
            </a:r>
            <a:r>
              <a:rPr lang="en-US" altLang="ko-KR" smtClean="0"/>
              <a:t>(</a:t>
            </a:r>
            <a:r>
              <a:rPr lang="ko-KR" altLang="en-US"/>
              <a:t>나중에 변경 가능</a:t>
            </a:r>
            <a:r>
              <a:rPr lang="en-US" altLang="ko-KR"/>
              <a:t>)</a:t>
            </a:r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이메일 주소 확인을 위해 입력된 이메일로 발송된 </a:t>
            </a:r>
            <a:r>
              <a:rPr lang="en-US" altLang="ko-KR">
                <a:solidFill>
                  <a:srgbClr val="006600"/>
                </a:solidFill>
              </a:rPr>
              <a:t>6</a:t>
            </a:r>
            <a:r>
              <a:rPr lang="ko-KR" altLang="en-US">
                <a:solidFill>
                  <a:srgbClr val="006600"/>
                </a:solidFill>
              </a:rPr>
              <a:t>자리 인증 </a:t>
            </a:r>
            <a:r>
              <a:rPr lang="ko-KR" altLang="en-US">
                <a:solidFill>
                  <a:srgbClr val="006600"/>
                </a:solidFill>
              </a:rPr>
              <a:t>코드를 </a:t>
            </a:r>
            <a:r>
              <a:rPr lang="ko-KR" altLang="en-US" smtClean="0">
                <a:solidFill>
                  <a:srgbClr val="006600"/>
                </a:solidFill>
              </a:rPr>
              <a:t>입력</a:t>
            </a:r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루트 사용자 </a:t>
            </a:r>
            <a:r>
              <a:rPr lang="ko-KR" altLang="en-US">
                <a:solidFill>
                  <a:srgbClr val="006600"/>
                </a:solidFill>
              </a:rPr>
              <a:t>암호 </a:t>
            </a:r>
            <a:r>
              <a:rPr lang="ko-KR" altLang="en-US" smtClean="0">
                <a:solidFill>
                  <a:srgbClr val="006600"/>
                </a:solidFill>
              </a:rPr>
              <a:t>설정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보안 요구 사항</a:t>
            </a:r>
            <a:r>
              <a:rPr lang="en-US" altLang="ko-KR"/>
              <a:t>(</a:t>
            </a:r>
            <a:r>
              <a:rPr lang="ko-KR" altLang="en-US"/>
              <a:t>영문 대</a:t>
            </a:r>
            <a:r>
              <a:rPr lang="en-US" altLang="ko-KR"/>
              <a:t>/</a:t>
            </a:r>
            <a:r>
              <a:rPr lang="ko-KR" altLang="en-US"/>
              <a:t>소문자</a:t>
            </a:r>
            <a:r>
              <a:rPr lang="en-US" altLang="ko-KR"/>
              <a:t>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특수문자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조합 </a:t>
            </a:r>
            <a:r>
              <a:rPr lang="en-US" altLang="ko-KR"/>
              <a:t>8</a:t>
            </a:r>
            <a:r>
              <a:rPr lang="ko-KR" altLang="en-US"/>
              <a:t>자 이상</a:t>
            </a:r>
            <a:r>
              <a:rPr lang="en-US" altLang="ko-KR"/>
              <a:t>)</a:t>
            </a:r>
            <a:r>
              <a:rPr lang="ko-KR" altLang="en-US"/>
              <a:t>에 맞춰 </a:t>
            </a:r>
            <a:r>
              <a:rPr lang="ko-KR" altLang="en-US"/>
              <a:t>암호를 </a:t>
            </a:r>
            <a:r>
              <a:rPr lang="ko-KR" altLang="en-US" smtClean="0"/>
              <a:t>설정</a:t>
            </a:r>
            <a:endParaRPr lang="en-US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93129"/>
            <a:ext cx="5004048" cy="146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39" y="5293129"/>
            <a:ext cx="3392649" cy="1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8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연락처 </a:t>
            </a:r>
            <a:r>
              <a:rPr lang="ko-KR" altLang="en-US">
                <a:solidFill>
                  <a:srgbClr val="FF0000"/>
                </a:solidFill>
              </a:rPr>
              <a:t>정보 </a:t>
            </a:r>
            <a:r>
              <a:rPr lang="ko-KR" altLang="en-US" smtClean="0">
                <a:solidFill>
                  <a:srgbClr val="FF0000"/>
                </a:solidFill>
              </a:rPr>
              <a:t>입력</a:t>
            </a:r>
            <a:r>
              <a:rPr lang="en-US" altLang="ko-KR" smtClean="0"/>
              <a:t>(</a:t>
            </a:r>
            <a:r>
              <a:rPr lang="en-US" altLang="ko-KR"/>
              <a:t>2/5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  <a:p>
            <a:pPr lvl="2"/>
            <a:r>
              <a:rPr lang="ko-KR" altLang="en-US"/>
              <a:t>사용 </a:t>
            </a:r>
            <a:r>
              <a:rPr lang="ko-KR" altLang="en-US"/>
              <a:t>유형 </a:t>
            </a:r>
            <a:r>
              <a:rPr lang="ko-KR" altLang="en-US" smtClean="0"/>
              <a:t>선택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개인</a:t>
            </a:r>
            <a:r>
              <a:rPr lang="en-US" altLang="ko-KR">
                <a:solidFill>
                  <a:srgbClr val="006600"/>
                </a:solidFill>
              </a:rPr>
              <a:t>(Personal)" </a:t>
            </a:r>
            <a:r>
              <a:rPr lang="ko-KR" altLang="en-US"/>
              <a:t>또는 </a:t>
            </a:r>
            <a:r>
              <a:rPr lang="en-US" altLang="ko-KR"/>
              <a:t>"</a:t>
            </a:r>
            <a:r>
              <a:rPr lang="ko-KR" altLang="en-US"/>
              <a:t>전문가</a:t>
            </a:r>
            <a:r>
              <a:rPr lang="en-US" altLang="ko-KR"/>
              <a:t>/</a:t>
            </a:r>
            <a:r>
              <a:rPr lang="ko-KR" altLang="en-US"/>
              <a:t>회사</a:t>
            </a:r>
            <a:r>
              <a:rPr lang="en-US" altLang="ko-KR"/>
              <a:t>(Professional)"</a:t>
            </a:r>
            <a:r>
              <a:rPr lang="ko-KR" altLang="en-US"/>
              <a:t>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선택</a:t>
            </a:r>
            <a:r>
              <a:rPr lang="en-US" altLang="ko-KR" smtClean="0"/>
              <a:t>(</a:t>
            </a:r>
            <a:r>
              <a:rPr lang="ko-KR" altLang="en-US" smtClean="0"/>
              <a:t>기능상의 </a:t>
            </a:r>
            <a:r>
              <a:rPr lang="ko-KR" altLang="en-US"/>
              <a:t>차이는 없지만</a:t>
            </a:r>
            <a:r>
              <a:rPr lang="en-US" altLang="ko-KR"/>
              <a:t>, </a:t>
            </a:r>
            <a:r>
              <a:rPr lang="ko-KR" altLang="en-US"/>
              <a:t>결제 정보 입력 시 요구하는 정보에 </a:t>
            </a:r>
            <a:r>
              <a:rPr lang="ko-KR" altLang="en-US"/>
              <a:t>약간의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차이가 있음</a:t>
            </a:r>
            <a:r>
              <a:rPr lang="en-US" altLang="ko-KR" smtClean="0"/>
              <a:t>,</a:t>
            </a:r>
            <a:r>
              <a:rPr lang="ko-KR" altLang="en-US" smtClean="0"/>
              <a:t>개인 </a:t>
            </a:r>
            <a:r>
              <a:rPr lang="ko-KR" altLang="en-US"/>
              <a:t>프로젝트를 위해선 </a:t>
            </a:r>
            <a:r>
              <a:rPr lang="en-US" altLang="ko-KR"/>
              <a:t>"</a:t>
            </a:r>
            <a:r>
              <a:rPr lang="ko-KR" altLang="en-US"/>
              <a:t>개인</a:t>
            </a:r>
            <a:r>
              <a:rPr lang="en-US" altLang="ko-KR"/>
              <a:t>"</a:t>
            </a:r>
            <a:r>
              <a:rPr lang="ko-KR" altLang="en-US"/>
              <a:t>을 </a:t>
            </a:r>
            <a:r>
              <a:rPr lang="ko-KR" altLang="en-US" smtClean="0"/>
              <a:t>선택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/>
              <a:t>전체 </a:t>
            </a:r>
            <a:r>
              <a:rPr lang="ko-KR" altLang="en-US" smtClean="0"/>
              <a:t>이름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영문으로 </a:t>
            </a:r>
            <a:r>
              <a:rPr lang="ko-KR" altLang="en-US"/>
              <a:t>이름을 </a:t>
            </a:r>
            <a:r>
              <a:rPr lang="ko-KR" altLang="en-US" smtClean="0"/>
              <a:t>입력</a:t>
            </a:r>
            <a:endParaRPr lang="en-US" altLang="ko-KR" smtClean="0"/>
          </a:p>
          <a:p>
            <a:pPr lvl="2"/>
            <a:r>
              <a:rPr lang="ko-KR" altLang="en-US" smtClean="0"/>
              <a:t>전화번호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휴대폰 </a:t>
            </a:r>
            <a:r>
              <a:rPr lang="ko-KR" altLang="en-US"/>
              <a:t>번호를 </a:t>
            </a:r>
            <a:r>
              <a:rPr lang="ko-KR" altLang="en-US" smtClean="0"/>
              <a:t>입력</a:t>
            </a:r>
            <a:r>
              <a:rPr lang="en-US" altLang="ko-KR" smtClean="0"/>
              <a:t>(</a:t>
            </a:r>
            <a:r>
              <a:rPr lang="ko-KR" altLang="en-US"/>
              <a:t>예</a:t>
            </a:r>
            <a:r>
              <a:rPr lang="en-US" altLang="ko-KR"/>
              <a:t>: 010-1234-5678 -&gt; 1012345678)</a:t>
            </a:r>
          </a:p>
          <a:p>
            <a:pPr lvl="2"/>
            <a:r>
              <a:rPr lang="ko-KR" altLang="en-US" smtClean="0"/>
              <a:t>주소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영문 </a:t>
            </a:r>
            <a:r>
              <a:rPr lang="ko-KR" altLang="en-US"/>
              <a:t>주소를 </a:t>
            </a:r>
            <a:r>
              <a:rPr lang="ko-KR" altLang="en-US" smtClean="0"/>
              <a:t>입력</a:t>
            </a:r>
            <a:r>
              <a:rPr lang="en-US" altLang="ko-KR" smtClean="0"/>
              <a:t>(</a:t>
            </a:r>
            <a:r>
              <a:rPr lang="ko-KR" altLang="en-US" smtClean="0"/>
              <a:t>네이버나 </a:t>
            </a:r>
            <a:r>
              <a:rPr lang="ko-KR" altLang="en-US"/>
              <a:t>다음에서 </a:t>
            </a:r>
            <a:r>
              <a:rPr lang="en-US" altLang="ko-KR"/>
              <a:t>"</a:t>
            </a:r>
            <a:r>
              <a:rPr lang="ko-KR" altLang="en-US"/>
              <a:t>영문 주소 변환</a:t>
            </a:r>
            <a:r>
              <a:rPr lang="en-US" altLang="ko-KR"/>
              <a:t>"</a:t>
            </a:r>
            <a:r>
              <a:rPr lang="ko-KR" altLang="en-US"/>
              <a:t>을 </a:t>
            </a:r>
            <a:r>
              <a:rPr lang="ko-KR" altLang="en-US"/>
              <a:t>검색하여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사용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/>
              <a:t>AWS </a:t>
            </a:r>
            <a:r>
              <a:rPr lang="ko-KR" altLang="en-US"/>
              <a:t>고객 </a:t>
            </a:r>
            <a:r>
              <a:rPr lang="ko-KR" altLang="en-US" smtClean="0"/>
              <a:t>동의서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약관을 읽고 동의 </a:t>
            </a:r>
            <a:r>
              <a:rPr lang="ko-KR" altLang="en-US"/>
              <a:t>체크박스에 </a:t>
            </a:r>
            <a:r>
              <a:rPr lang="ko-KR" altLang="en-US" smtClean="0"/>
              <a:t>체크</a:t>
            </a:r>
            <a:endParaRPr lang="en-US" altLang="ko-KR"/>
          </a:p>
          <a:p>
            <a:pPr lvl="2"/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계정 생성 및 계속하기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를 </a:t>
            </a:r>
            <a:r>
              <a:rPr lang="ko-KR" altLang="en-US" smtClean="0">
                <a:solidFill>
                  <a:srgbClr val="006600"/>
                </a:solidFill>
              </a:rPr>
              <a:t>클릭</a:t>
            </a:r>
            <a:endParaRPr lang="en-US" altLang="ko-KR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>
                <a:solidFill>
                  <a:srgbClr val="FF0000"/>
                </a:solidFill>
              </a:rPr>
              <a:t>결제 </a:t>
            </a:r>
            <a:r>
              <a:rPr lang="ko-KR" altLang="en-US">
                <a:solidFill>
                  <a:srgbClr val="FF0000"/>
                </a:solidFill>
              </a:rPr>
              <a:t>정보 </a:t>
            </a:r>
            <a:r>
              <a:rPr lang="ko-KR" altLang="en-US" smtClean="0">
                <a:solidFill>
                  <a:srgbClr val="FF0000"/>
                </a:solidFill>
              </a:rPr>
              <a:t>입력</a:t>
            </a:r>
            <a:r>
              <a:rPr lang="en-US" altLang="ko-KR" smtClean="0"/>
              <a:t>(</a:t>
            </a:r>
            <a:r>
              <a:rPr lang="en-US" altLang="ko-KR"/>
              <a:t>3/5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신용카드</a:t>
            </a:r>
            <a:r>
              <a:rPr lang="en-US" altLang="ko-KR">
                <a:solidFill>
                  <a:srgbClr val="006600"/>
                </a:solidFill>
              </a:rPr>
              <a:t>/</a:t>
            </a:r>
            <a:r>
              <a:rPr lang="ko-KR" altLang="en-US">
                <a:solidFill>
                  <a:srgbClr val="006600"/>
                </a:solidFill>
              </a:rPr>
              <a:t>직불카드 </a:t>
            </a:r>
            <a:r>
              <a:rPr lang="ko-KR" altLang="en-US" smtClean="0">
                <a:solidFill>
                  <a:srgbClr val="006600"/>
                </a:solidFill>
              </a:rPr>
              <a:t>정보 </a:t>
            </a:r>
            <a:r>
              <a:rPr lang="en-US" altLang="ko-KR" smtClean="0">
                <a:solidFill>
                  <a:srgbClr val="006600"/>
                </a:solidFill>
              </a:rPr>
              <a:t>-</a:t>
            </a:r>
            <a:r>
              <a:rPr lang="ko-KR" altLang="en-US" smtClean="0">
                <a:solidFill>
                  <a:srgbClr val="006600"/>
                </a:solidFill>
              </a:rPr>
              <a:t> </a:t>
            </a:r>
            <a:r>
              <a:rPr lang="ko-KR" altLang="en-US">
                <a:solidFill>
                  <a:srgbClr val="006600"/>
                </a:solidFill>
              </a:rPr>
              <a:t>해외 결제가 가능한 </a:t>
            </a:r>
            <a:r>
              <a:rPr lang="en-US" altLang="ko-KR">
                <a:solidFill>
                  <a:srgbClr val="006600"/>
                </a:solidFill>
              </a:rPr>
              <a:t>VISA, Master Card </a:t>
            </a:r>
            <a:r>
              <a:rPr lang="ko-KR" altLang="en-US">
                <a:solidFill>
                  <a:srgbClr val="006600"/>
                </a:solidFill>
              </a:rPr>
              <a:t>등의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신용카드 </a:t>
            </a:r>
            <a:r>
              <a:rPr lang="ko-KR" altLang="en-US">
                <a:solidFill>
                  <a:srgbClr val="006600"/>
                </a:solidFill>
              </a:rPr>
              <a:t>또는 직불카드 </a:t>
            </a:r>
            <a:r>
              <a:rPr lang="ko-KR" altLang="en-US">
                <a:solidFill>
                  <a:srgbClr val="006600"/>
                </a:solidFill>
              </a:rPr>
              <a:t>정보를 </a:t>
            </a:r>
            <a:r>
              <a:rPr lang="ko-KR" altLang="en-US" smtClean="0">
                <a:solidFill>
                  <a:srgbClr val="006600"/>
                </a:solidFill>
              </a:rPr>
              <a:t>입력</a:t>
            </a:r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ko-KR" altLang="en-US"/>
              <a:t>카드 유효기간</a:t>
            </a:r>
            <a:r>
              <a:rPr lang="en-US" altLang="ko-KR"/>
              <a:t>, </a:t>
            </a:r>
            <a:r>
              <a:rPr lang="ko-KR" altLang="en-US"/>
              <a:t>소유자 이름</a:t>
            </a:r>
            <a:r>
              <a:rPr lang="en-US" altLang="ko-KR"/>
              <a:t>(</a:t>
            </a:r>
            <a:r>
              <a:rPr lang="ko-KR" altLang="en-US"/>
              <a:t>영문</a:t>
            </a:r>
            <a:r>
              <a:rPr lang="en-US" altLang="ko-KR"/>
              <a:t>) </a:t>
            </a:r>
            <a:r>
              <a:rPr lang="ko-KR" altLang="en-US" smtClean="0"/>
              <a:t>등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카드에 기재된 정보를 </a:t>
            </a:r>
            <a:r>
              <a:rPr lang="ko-KR" altLang="en-US"/>
              <a:t>정확히 </a:t>
            </a:r>
            <a:r>
              <a:rPr lang="ko-KR" altLang="en-US" smtClean="0"/>
              <a:t>입력</a:t>
            </a:r>
            <a:endParaRPr lang="en-US" altLang="ko-KR"/>
          </a:p>
          <a:p>
            <a:pPr lvl="2"/>
            <a:r>
              <a:rPr lang="ko-KR" altLang="en-US"/>
              <a:t>청구지 </a:t>
            </a:r>
            <a:r>
              <a:rPr lang="ko-KR" altLang="en-US" smtClean="0"/>
              <a:t>주소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연락처 주소와 </a:t>
            </a:r>
            <a:r>
              <a:rPr lang="ko-KR" altLang="en-US"/>
              <a:t>동일하게 </a:t>
            </a:r>
            <a:r>
              <a:rPr lang="ko-KR" altLang="en-US" smtClean="0"/>
              <a:t>설정</a:t>
            </a:r>
            <a:endParaRPr lang="en-US" altLang="ko-KR"/>
          </a:p>
          <a:p>
            <a:pPr lvl="2"/>
            <a:r>
              <a:rPr lang="ko-KR" altLang="en-US" smtClean="0"/>
              <a:t>주의사항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en-US" altLang="ko-KR"/>
              <a:t>AWS</a:t>
            </a:r>
            <a:r>
              <a:rPr lang="ko-KR" altLang="en-US"/>
              <a:t>는 계정 활성화 및 카드 확인을 위해 소액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1 USD </a:t>
            </a:r>
            <a:r>
              <a:rPr lang="ko-KR" altLang="en-US"/>
              <a:t>또는 </a:t>
            </a:r>
            <a:r>
              <a:rPr lang="en-US" altLang="ko-KR"/>
              <a:t>100</a:t>
            </a:r>
            <a:r>
              <a:rPr lang="ko-KR" altLang="en-US"/>
              <a:t>원</a:t>
            </a:r>
            <a:r>
              <a:rPr lang="en-US" altLang="ko-KR"/>
              <a:t>)</a:t>
            </a:r>
            <a:r>
              <a:rPr lang="ko-KR" altLang="en-US"/>
              <a:t>을 </a:t>
            </a:r>
            <a:r>
              <a:rPr lang="ko-KR" altLang="en-US" smtClean="0"/>
              <a:t>임시로 </a:t>
            </a:r>
            <a:r>
              <a:rPr lang="ko-KR" altLang="en-US"/>
              <a:t>결제한 후 </a:t>
            </a:r>
            <a:r>
              <a:rPr lang="ko-KR" altLang="en-US"/>
              <a:t>즉시 </a:t>
            </a:r>
            <a:r>
              <a:rPr lang="ko-KR" altLang="en-US" smtClean="0"/>
              <a:t>취소</a:t>
            </a:r>
            <a:r>
              <a:rPr lang="en-US" altLang="ko-KR" smtClean="0"/>
              <a:t>(</a:t>
            </a:r>
            <a:r>
              <a:rPr lang="ko-KR" altLang="en-US" smtClean="0"/>
              <a:t>실제로 </a:t>
            </a:r>
            <a:r>
              <a:rPr lang="ko-KR" altLang="en-US"/>
              <a:t>비용이 청구되는 것은 아니므로 </a:t>
            </a:r>
            <a:r>
              <a:rPr lang="ko-KR" altLang="en-US"/>
              <a:t>걱정하지 </a:t>
            </a:r>
            <a:r>
              <a:rPr lang="ko-KR" altLang="en-US" smtClean="0"/>
              <a:t>않해도 됨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/>
              <a:t>VAT </a:t>
            </a:r>
            <a:r>
              <a:rPr lang="ko-KR" altLang="en-US"/>
              <a:t>영수증 수신 이메일 주소를 입력하는 </a:t>
            </a:r>
            <a:r>
              <a:rPr lang="ko-KR" altLang="en-US"/>
              <a:t>칸도 </a:t>
            </a:r>
            <a:r>
              <a:rPr lang="ko-KR" altLang="en-US" smtClean="0"/>
              <a:t>있음</a:t>
            </a:r>
            <a:endParaRPr lang="en-US" altLang="ko-KR"/>
          </a:p>
          <a:p>
            <a:pPr lvl="2"/>
            <a:r>
              <a:rPr lang="en-US" altLang="ko-KR"/>
              <a:t>"</a:t>
            </a:r>
            <a:r>
              <a:rPr lang="ko-KR" altLang="en-US"/>
              <a:t>확인 및 계속</a:t>
            </a:r>
            <a:r>
              <a:rPr lang="en-US" altLang="ko-KR"/>
              <a:t>"</a:t>
            </a:r>
            <a:r>
              <a:rPr lang="ko-KR" altLang="en-US"/>
              <a:t>을 </a:t>
            </a:r>
            <a:r>
              <a:rPr lang="ko-KR" altLang="en-US" smtClean="0"/>
              <a:t>클릭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220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자격 증명 확인 및 지원 </a:t>
            </a:r>
            <a:r>
              <a:rPr lang="ko-KR" altLang="en-US">
                <a:solidFill>
                  <a:srgbClr val="FF0000"/>
                </a:solidFill>
              </a:rPr>
              <a:t>플랜 </a:t>
            </a:r>
            <a:r>
              <a:rPr lang="ko-KR" altLang="en-US" smtClean="0">
                <a:solidFill>
                  <a:srgbClr val="FF0000"/>
                </a:solidFill>
              </a:rPr>
              <a:t>선택</a:t>
            </a:r>
            <a:r>
              <a:rPr lang="en-US" altLang="ko-KR" smtClean="0"/>
              <a:t>(</a:t>
            </a:r>
            <a:r>
              <a:rPr lang="en-US" altLang="ko-KR"/>
              <a:t>4/5</a:t>
            </a:r>
            <a:r>
              <a:rPr lang="ko-KR" altLang="en-US"/>
              <a:t>단계 </a:t>
            </a:r>
            <a:r>
              <a:rPr lang="en-US" altLang="ko-KR"/>
              <a:t>&amp; 5/5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  <a:p>
            <a:pPr lvl="2"/>
            <a:r>
              <a:rPr lang="ko-KR" altLang="en-US"/>
              <a:t>본인 </a:t>
            </a:r>
            <a:r>
              <a:rPr lang="ko-KR" altLang="en-US" smtClean="0"/>
              <a:t>확인</a:t>
            </a:r>
            <a:r>
              <a:rPr lang="en-US" altLang="ko-KR" smtClean="0"/>
              <a:t> -</a:t>
            </a:r>
            <a:r>
              <a:rPr lang="ko-KR" altLang="en-US" smtClean="0"/>
              <a:t> </a:t>
            </a:r>
            <a:r>
              <a:rPr lang="ko-KR" altLang="en-US"/>
              <a:t>휴대폰으로 </a:t>
            </a:r>
            <a:r>
              <a:rPr lang="en-US" altLang="ko-KR"/>
              <a:t>SMS </a:t>
            </a:r>
            <a:r>
              <a:rPr lang="ko-KR" altLang="en-US"/>
              <a:t>문자 메시지를 받거나 음성 전화를 통해 본인 </a:t>
            </a:r>
            <a:r>
              <a:rPr lang="ko-KR" altLang="en-US"/>
              <a:t>확인을 </a:t>
            </a:r>
            <a:r>
              <a:rPr lang="ko-KR" altLang="en-US" smtClean="0"/>
              <a:t>진행</a:t>
            </a:r>
            <a:endParaRPr lang="en-US" altLang="ko-KR"/>
          </a:p>
          <a:p>
            <a:pPr lvl="3"/>
            <a:r>
              <a:rPr lang="ko-KR" altLang="en-US"/>
              <a:t>대한민국 국가 코드를 선택하고 휴대폰 번호를 입력한 후</a:t>
            </a:r>
            <a:r>
              <a:rPr lang="en-US" altLang="ko-KR"/>
              <a:t>, "SMS </a:t>
            </a:r>
            <a:r>
              <a:rPr lang="ko-KR" altLang="en-US"/>
              <a:t>전송</a:t>
            </a:r>
            <a:r>
              <a:rPr lang="en-US" altLang="ko-KR"/>
              <a:t>" </a:t>
            </a:r>
            <a:r>
              <a:rPr lang="ko-KR" altLang="en-US"/>
              <a:t>또는 </a:t>
            </a:r>
            <a:r>
              <a:rPr lang="en-US" altLang="ko-KR"/>
              <a:t>"</a:t>
            </a:r>
            <a:r>
              <a:rPr lang="ko-KR" altLang="en-US"/>
              <a:t>전화 걸기</a:t>
            </a:r>
            <a:r>
              <a:rPr lang="en-US" altLang="ko-KR"/>
              <a:t>"</a:t>
            </a:r>
            <a:r>
              <a:rPr lang="ko-KR" altLang="en-US"/>
              <a:t>를 </a:t>
            </a:r>
            <a:r>
              <a:rPr lang="ko-KR" altLang="en-US" smtClean="0"/>
              <a:t>선택</a:t>
            </a:r>
            <a:endParaRPr lang="en-US" altLang="ko-KR"/>
          </a:p>
          <a:p>
            <a:pPr lvl="3"/>
            <a:r>
              <a:rPr lang="ko-KR" altLang="en-US">
                <a:solidFill>
                  <a:srgbClr val="FF0000"/>
                </a:solidFill>
              </a:rPr>
              <a:t>받은 인증 코드를 </a:t>
            </a:r>
            <a:r>
              <a:rPr lang="ko-KR" altLang="en-US">
                <a:solidFill>
                  <a:srgbClr val="FF0000"/>
                </a:solidFill>
              </a:rPr>
              <a:t>입력하여 </a:t>
            </a:r>
            <a:r>
              <a:rPr lang="ko-KR" altLang="en-US" smtClean="0">
                <a:solidFill>
                  <a:srgbClr val="FF0000"/>
                </a:solidFill>
              </a:rPr>
              <a:t>확인</a:t>
            </a:r>
            <a:endParaRPr lang="en-US" altLang="ko-KR">
              <a:solidFill>
                <a:srgbClr val="FF0000"/>
              </a:solidFill>
            </a:endParaRPr>
          </a:p>
          <a:p>
            <a:pPr lvl="2"/>
            <a:r>
              <a:rPr lang="ko-KR" altLang="en-US"/>
              <a:t>지원 </a:t>
            </a:r>
            <a:r>
              <a:rPr lang="ko-KR" altLang="en-US"/>
              <a:t>플랜 </a:t>
            </a:r>
            <a:r>
              <a:rPr lang="ko-KR" altLang="en-US" smtClean="0"/>
              <a:t>선택</a:t>
            </a:r>
            <a:endParaRPr lang="ko-KR" altLang="en-US"/>
          </a:p>
          <a:p>
            <a:pPr lvl="3"/>
            <a:r>
              <a:rPr lang="en-US" altLang="ko-KR" smtClean="0">
                <a:solidFill>
                  <a:srgbClr val="FF0000"/>
                </a:solidFill>
              </a:rPr>
              <a:t>"</a:t>
            </a:r>
            <a:r>
              <a:rPr lang="ko-KR" altLang="en-US">
                <a:solidFill>
                  <a:srgbClr val="FF0000"/>
                </a:solidFill>
              </a:rPr>
              <a:t>기본 지원 </a:t>
            </a:r>
            <a:r>
              <a:rPr lang="en-US" altLang="ko-KR">
                <a:solidFill>
                  <a:srgbClr val="FF0000"/>
                </a:solidFill>
              </a:rPr>
              <a:t>- </a:t>
            </a:r>
            <a:r>
              <a:rPr lang="ko-KR" altLang="en-US">
                <a:solidFill>
                  <a:srgbClr val="FF0000"/>
                </a:solidFill>
              </a:rPr>
              <a:t>무료</a:t>
            </a:r>
            <a:r>
              <a:rPr lang="en-US" altLang="ko-KR">
                <a:solidFill>
                  <a:srgbClr val="FF0000"/>
                </a:solidFill>
              </a:rPr>
              <a:t>(Basic support - </a:t>
            </a:r>
            <a:r>
              <a:rPr lang="en-US" altLang="ko-KR">
                <a:solidFill>
                  <a:srgbClr val="FF0000"/>
                </a:solidFill>
              </a:rPr>
              <a:t>Free</a:t>
            </a:r>
            <a:r>
              <a:rPr lang="en-US" altLang="ko-KR" smtClean="0">
                <a:solidFill>
                  <a:srgbClr val="FF0000"/>
                </a:solidFill>
              </a:rPr>
              <a:t>)"</a:t>
            </a:r>
            <a:r>
              <a:rPr lang="ko-KR" altLang="en-US" smtClean="0">
                <a:solidFill>
                  <a:srgbClr val="FF0000"/>
                </a:solidFill>
              </a:rPr>
              <a:t>를 선택</a:t>
            </a:r>
            <a:r>
              <a:rPr lang="en-US" altLang="ko-KR" smtClean="0"/>
              <a:t>(</a:t>
            </a:r>
            <a:r>
              <a:rPr lang="ko-KR" altLang="en-US" smtClean="0"/>
              <a:t>프리 </a:t>
            </a:r>
            <a:r>
              <a:rPr lang="ko-KR" altLang="en-US"/>
              <a:t>티어를 활용할 수 있는 가장 기본적인 </a:t>
            </a:r>
            <a:r>
              <a:rPr lang="ko-KR" altLang="en-US"/>
              <a:t>지원 </a:t>
            </a:r>
            <a:r>
              <a:rPr lang="ko-KR" altLang="en-US" smtClean="0"/>
              <a:t>플랜</a:t>
            </a:r>
            <a:r>
              <a:rPr lang="en-US" altLang="ko-KR" smtClean="0"/>
              <a:t>, </a:t>
            </a:r>
            <a:r>
              <a:rPr lang="ko-KR" altLang="en-US" smtClean="0"/>
              <a:t>개발자 </a:t>
            </a:r>
            <a:r>
              <a:rPr lang="ko-KR" altLang="en-US"/>
              <a:t>지원</a:t>
            </a:r>
            <a:r>
              <a:rPr lang="en-US" altLang="ko-KR"/>
              <a:t>, </a:t>
            </a:r>
            <a:r>
              <a:rPr lang="ko-KR" altLang="en-US"/>
              <a:t>비즈니스 </a:t>
            </a:r>
            <a:r>
              <a:rPr lang="ko-KR" altLang="en-US"/>
              <a:t>지원은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유료 서비스임</a:t>
            </a:r>
            <a:r>
              <a:rPr lang="en-US" altLang="ko-KR" smtClean="0"/>
              <a:t>))</a:t>
            </a:r>
            <a:endParaRPr lang="en-US" altLang="ko-KR"/>
          </a:p>
          <a:p>
            <a:pPr lvl="2"/>
            <a:r>
              <a:rPr lang="ko-KR" altLang="en-US" smtClean="0"/>
              <a:t>가입 </a:t>
            </a:r>
            <a:r>
              <a:rPr lang="ko-KR" altLang="en-US"/>
              <a:t>완료</a:t>
            </a:r>
            <a:r>
              <a:rPr lang="en-US" altLang="ko-KR"/>
              <a:t>(Complete sign </a:t>
            </a:r>
            <a:r>
              <a:rPr lang="en-US" altLang="ko-KR"/>
              <a:t>up</a:t>
            </a:r>
            <a:r>
              <a:rPr lang="en-US" altLang="ko-KR" smtClean="0"/>
              <a:t>)</a:t>
            </a:r>
            <a:r>
              <a:rPr lang="ko-KR" altLang="en-US" smtClean="0"/>
              <a:t>를 클릭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4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자격 증명 확인 및 지원 </a:t>
            </a:r>
            <a:r>
              <a:rPr lang="ko-KR" altLang="en-US">
                <a:solidFill>
                  <a:srgbClr val="FF0000"/>
                </a:solidFill>
              </a:rPr>
              <a:t>플랜 </a:t>
            </a:r>
            <a:r>
              <a:rPr lang="ko-KR" altLang="en-US" smtClean="0">
                <a:solidFill>
                  <a:srgbClr val="FF0000"/>
                </a:solidFill>
              </a:rPr>
              <a:t>선택</a:t>
            </a:r>
            <a:r>
              <a:rPr lang="en-US" altLang="ko-KR" smtClean="0"/>
              <a:t>(</a:t>
            </a:r>
            <a:r>
              <a:rPr lang="en-US" altLang="ko-KR"/>
              <a:t>4/5</a:t>
            </a:r>
            <a:r>
              <a:rPr lang="ko-KR" altLang="en-US"/>
              <a:t>단계 </a:t>
            </a:r>
            <a:r>
              <a:rPr lang="en-US" altLang="ko-KR"/>
              <a:t>&amp; 5/5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4562872" cy="342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17" y="3931795"/>
            <a:ext cx="2592263" cy="22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5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루트 </a:t>
            </a:r>
            <a:r>
              <a:rPr lang="ko-KR" altLang="en-US" smtClean="0">
                <a:solidFill>
                  <a:srgbClr val="0000CC"/>
                </a:solidFill>
              </a:rPr>
              <a:t>사용자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/>
              <a:t>AWS </a:t>
            </a:r>
            <a:r>
              <a:rPr lang="ko-KR" altLang="en-US"/>
              <a:t>계정을 처음 만들 때 사용하는 이메일 주소와 암호로 로그인하여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AWS </a:t>
            </a:r>
            <a:r>
              <a:rPr lang="ko-KR" altLang="en-US"/>
              <a:t>서비스 및 리소스에 대한 </a:t>
            </a:r>
            <a:r>
              <a:rPr lang="ko-KR" altLang="en-US">
                <a:solidFill>
                  <a:srgbClr val="C00000"/>
                </a:solidFill>
              </a:rPr>
              <a:t>완전한 액세스 권한을 갖는 </a:t>
            </a:r>
            <a:r>
              <a:rPr lang="ko-KR" altLang="en-US" smtClean="0">
                <a:solidFill>
                  <a:srgbClr val="C00000"/>
                </a:solidFill>
              </a:rPr>
              <a:t>사용자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계정의 모든 권한을 가지고 있기 때문에 계정 권한을 제한할 방법이 없음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AWS </a:t>
            </a:r>
            <a:r>
              <a:rPr lang="ko-KR" altLang="en-US"/>
              <a:t>루트 사용자는 삭제할 수 </a:t>
            </a:r>
            <a:r>
              <a:rPr lang="ko-KR" altLang="en-US" smtClean="0"/>
              <a:t>없음</a:t>
            </a:r>
            <a:r>
              <a:rPr lang="en-US" altLang="ko-KR" smtClean="0"/>
              <a:t>(</a:t>
            </a:r>
            <a:r>
              <a:rPr lang="ko-KR" altLang="en-US" smtClean="0"/>
              <a:t>탈퇴방법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탈취 딩했을 때 복구가 매우 어려움 </a:t>
            </a:r>
            <a:r>
              <a:rPr lang="en-US" altLang="ko-KR" smtClean="0">
                <a:solidFill>
                  <a:srgbClr val="006600"/>
                </a:solidFill>
              </a:rPr>
              <a:t>= MFA(</a:t>
            </a:r>
            <a:r>
              <a:rPr lang="en-US" altLang="ko-KR">
                <a:solidFill>
                  <a:srgbClr val="006600"/>
                </a:solidFill>
              </a:rPr>
              <a:t>Multi-Factor </a:t>
            </a:r>
            <a:r>
              <a:rPr lang="en-US" altLang="ko-KR" smtClean="0">
                <a:solidFill>
                  <a:srgbClr val="006600"/>
                </a:solidFill>
              </a:rPr>
              <a:t>Authentication,</a:t>
            </a:r>
            <a:r>
              <a:rPr lang="en-US" altLang="ko-KR">
                <a:solidFill>
                  <a:srgbClr val="006600"/>
                </a:solidFill>
              </a:rPr>
              <a:t> 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다중 인증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  <a:r>
              <a:rPr lang="ko-KR" altLang="en-US" smtClean="0">
                <a:solidFill>
                  <a:srgbClr val="006600"/>
                </a:solidFill>
              </a:rPr>
              <a:t>필수</a:t>
            </a:r>
            <a:endParaRPr lang="en-US" altLang="ko-KR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일상적인 </a:t>
            </a:r>
            <a:r>
              <a:rPr lang="ko-KR" altLang="en-US"/>
              <a:t>작업</a:t>
            </a:r>
            <a:r>
              <a:rPr lang="en-US" altLang="ko-KR"/>
              <a:t>, </a:t>
            </a:r>
            <a:r>
              <a:rPr lang="ko-KR" altLang="en-US"/>
              <a:t>관리작업용도로 사용하면 </a:t>
            </a:r>
            <a:r>
              <a:rPr lang="ko-KR" altLang="en-US" smtClean="0"/>
              <a:t>안됨 </a:t>
            </a:r>
            <a:r>
              <a:rPr lang="en-US" altLang="ko-KR" smtClean="0"/>
              <a:t>- </a:t>
            </a:r>
            <a:r>
              <a:rPr lang="ko-KR" altLang="en-US" smtClean="0">
                <a:solidFill>
                  <a:srgbClr val="006600"/>
                </a:solidFill>
              </a:rPr>
              <a:t>계정에 </a:t>
            </a:r>
            <a:r>
              <a:rPr lang="ko-KR" altLang="en-US">
                <a:solidFill>
                  <a:srgbClr val="006600"/>
                </a:solidFill>
              </a:rPr>
              <a:t>대한 관리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사용자를 </a:t>
            </a:r>
            <a:r>
              <a:rPr lang="ko-KR" altLang="en-US">
                <a:solidFill>
                  <a:srgbClr val="006600"/>
                </a:solidFill>
              </a:rPr>
              <a:t>따로 생성해서 </a:t>
            </a:r>
            <a:r>
              <a:rPr lang="ko-KR" altLang="en-US" smtClean="0">
                <a:solidFill>
                  <a:srgbClr val="006600"/>
                </a:solidFill>
              </a:rPr>
              <a:t>사용해야함</a:t>
            </a:r>
            <a:endParaRPr lang="en-US" altLang="ko-KR" smtClean="0">
              <a:solidFill>
                <a:srgbClr val="0066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생성시 만든 이메일 주소로 로그인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관리용으로만 이용 권장 </a:t>
            </a:r>
            <a:r>
              <a:rPr lang="en-US" altLang="ko-KR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최소 </a:t>
            </a:r>
            <a:r>
              <a:rPr lang="ko-KR" altLang="en-US"/>
              <a:t>사용 </a:t>
            </a:r>
            <a:r>
              <a:rPr lang="ko-KR" altLang="en-US" smtClean="0"/>
              <a:t>원칙</a:t>
            </a:r>
            <a:endParaRPr lang="en-US" altLang="ko-KR" smtClean="0"/>
          </a:p>
          <a:p>
            <a:pPr lvl="2"/>
            <a:r>
              <a:rPr lang="ko-KR" altLang="en-US" smtClean="0"/>
              <a:t>보안상 </a:t>
            </a:r>
            <a:r>
              <a:rPr lang="ko-KR" altLang="en-US"/>
              <a:t>루트 사용자는 일상적인 </a:t>
            </a:r>
            <a:r>
              <a:rPr lang="en-US" altLang="ko-KR"/>
              <a:t>AWS </a:t>
            </a:r>
            <a:r>
              <a:rPr lang="ko-KR" altLang="en-US"/>
              <a:t>작업에 사용해서는 안 </a:t>
            </a:r>
            <a:r>
              <a:rPr lang="ko-KR" altLang="en-US" smtClean="0"/>
              <a:t>됨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ko-KR" altLang="en-US"/>
              <a:t>계정 생성 후 즉시 강력한 비밀번호와 </a:t>
            </a:r>
            <a:r>
              <a:rPr lang="en-US" altLang="ko-KR"/>
              <a:t>MFA(</a:t>
            </a:r>
            <a:r>
              <a:rPr lang="ko-KR" altLang="en-US"/>
              <a:t>다단계 인증</a:t>
            </a:r>
            <a:r>
              <a:rPr lang="en-US" altLang="ko-KR"/>
              <a:t>)</a:t>
            </a:r>
            <a:r>
              <a:rPr lang="ko-KR" altLang="en-US"/>
              <a:t>를 설정하고</a:t>
            </a:r>
            <a:r>
              <a:rPr lang="en-US" altLang="ko-KR"/>
              <a:t>, </a:t>
            </a:r>
            <a:r>
              <a:rPr lang="ko-KR" altLang="en-US"/>
              <a:t>안전하게 보관해두는 것이 </a:t>
            </a:r>
            <a:r>
              <a:rPr lang="ko-KR" altLang="en-US" smtClean="0"/>
              <a:t>중요</a:t>
            </a:r>
            <a:r>
              <a:rPr lang="en-US" altLang="ko-KR" smtClean="0"/>
              <a:t>!!!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대부분의 </a:t>
            </a:r>
            <a:r>
              <a:rPr lang="ko-KR" altLang="en-US">
                <a:solidFill>
                  <a:srgbClr val="006600"/>
                </a:solidFill>
              </a:rPr>
              <a:t>작업은 </a:t>
            </a:r>
            <a:r>
              <a:rPr lang="en-US" altLang="ko-KR">
                <a:solidFill>
                  <a:srgbClr val="006600"/>
                </a:solidFill>
              </a:rPr>
              <a:t>IAM </a:t>
            </a:r>
            <a:r>
              <a:rPr lang="ko-KR" altLang="en-US" smtClean="0">
                <a:solidFill>
                  <a:srgbClr val="006600"/>
                </a:solidFill>
              </a:rPr>
              <a:t>사용자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ko-KR" altLang="en-US" smtClean="0">
                <a:solidFill>
                  <a:srgbClr val="006600"/>
                </a:solidFill>
              </a:rPr>
              <a:t>관리용 </a:t>
            </a:r>
            <a:r>
              <a:rPr lang="en-US" altLang="ko-KR" smtClean="0">
                <a:solidFill>
                  <a:srgbClr val="006600"/>
                </a:solidFill>
              </a:rPr>
              <a:t>IAM )</a:t>
            </a:r>
            <a:r>
              <a:rPr lang="ko-KR" altLang="en-US" smtClean="0">
                <a:solidFill>
                  <a:srgbClr val="006600"/>
                </a:solidFill>
              </a:rPr>
              <a:t>나 </a:t>
            </a:r>
            <a:r>
              <a:rPr lang="ko-KR" altLang="en-US">
                <a:solidFill>
                  <a:srgbClr val="006600"/>
                </a:solidFill>
              </a:rPr>
              <a:t>역할을 통해 수행해야 </a:t>
            </a:r>
            <a:r>
              <a:rPr lang="ko-KR" altLang="en-US" smtClean="0">
                <a:solidFill>
                  <a:srgbClr val="006600"/>
                </a:solidFill>
              </a:rPr>
              <a:t>함</a:t>
            </a:r>
            <a:endParaRPr lang="en-US" altLang="ko-KR" smtClean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14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 Management Console (</a:t>
            </a:r>
            <a:r>
              <a:rPr lang="en-US" altLang="ko-KR">
                <a:solidFill>
                  <a:srgbClr val="0000CC"/>
                </a:solidFill>
              </a:rPr>
              <a:t>UI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콘솔 </a:t>
            </a:r>
            <a:r>
              <a:rPr lang="ko-KR" altLang="en-US">
                <a:solidFill>
                  <a:srgbClr val="C00000"/>
                </a:solidFill>
              </a:rPr>
              <a:t>홈 </a:t>
            </a:r>
            <a:r>
              <a:rPr lang="en-US" altLang="ko-KR">
                <a:solidFill>
                  <a:srgbClr val="C00000"/>
                </a:solidFill>
              </a:rPr>
              <a:t>(Console </a:t>
            </a:r>
            <a:r>
              <a:rPr lang="en-US" altLang="ko-KR">
                <a:solidFill>
                  <a:srgbClr val="C00000"/>
                </a:solidFill>
              </a:rPr>
              <a:t>Home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altLang="ko-KR" smtClean="0"/>
              <a:t>AWS(Amazon </a:t>
            </a:r>
            <a:r>
              <a:rPr lang="en-US" altLang="ko-KR"/>
              <a:t>Web Services) </a:t>
            </a:r>
            <a:r>
              <a:rPr lang="ko-KR" altLang="en-US"/>
              <a:t>관리 콘솔에 로그인했을 때 가장 </a:t>
            </a:r>
            <a:r>
              <a:rPr lang="ko-KR" altLang="en-US"/>
              <a:t>먼저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보이는 페이지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>
                <a:solidFill>
                  <a:srgbClr val="006600"/>
                </a:solidFill>
              </a:rPr>
              <a:t>AWS</a:t>
            </a:r>
            <a:r>
              <a:rPr lang="ko-KR" altLang="en-US">
                <a:solidFill>
                  <a:srgbClr val="006600"/>
                </a:solidFill>
              </a:rPr>
              <a:t>를 사용하는 사용자의 개인화된 </a:t>
            </a:r>
            <a:r>
              <a:rPr lang="ko-KR" altLang="en-US">
                <a:solidFill>
                  <a:srgbClr val="006600"/>
                </a:solidFill>
              </a:rPr>
              <a:t>메인 </a:t>
            </a:r>
            <a:r>
              <a:rPr lang="ko-KR" altLang="en-US" smtClean="0">
                <a:solidFill>
                  <a:srgbClr val="006600"/>
                </a:solidFill>
              </a:rPr>
              <a:t>대시보드</a:t>
            </a:r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en-US" altLang="ko-KR"/>
              <a:t>AWS</a:t>
            </a:r>
            <a:r>
              <a:rPr lang="ko-KR" altLang="en-US"/>
              <a:t>는 수많은 서비스</a:t>
            </a:r>
            <a:r>
              <a:rPr lang="en-US" altLang="ko-KR"/>
              <a:t>(EC2, S3, Lambda, RDS </a:t>
            </a:r>
            <a:r>
              <a:rPr lang="ko-KR" altLang="en-US"/>
              <a:t>등 </a:t>
            </a:r>
            <a:r>
              <a:rPr lang="en-US" altLang="ko-KR"/>
              <a:t>200</a:t>
            </a:r>
            <a:r>
              <a:rPr lang="ko-KR" altLang="en-US"/>
              <a:t>가지 이상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제공하기 </a:t>
            </a:r>
            <a:r>
              <a:rPr lang="ko-KR" altLang="en-US"/>
              <a:t>때문에</a:t>
            </a:r>
            <a:r>
              <a:rPr lang="en-US" altLang="ko-KR"/>
              <a:t>, </a:t>
            </a:r>
            <a:r>
              <a:rPr lang="ko-KR" altLang="en-US"/>
              <a:t>이 모든 서비스를 일일이 찾아다니기 번거로울 </a:t>
            </a:r>
            <a:r>
              <a:rPr lang="ko-KR" altLang="en-US"/>
              <a:t>수 </a:t>
            </a:r>
            <a:r>
              <a:rPr lang="ko-KR" altLang="en-US" smtClean="0"/>
              <a:t>있음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006600"/>
                </a:solidFill>
              </a:rPr>
              <a:t>콘솔 </a:t>
            </a:r>
            <a:r>
              <a:rPr lang="ko-KR" altLang="en-US">
                <a:solidFill>
                  <a:srgbClr val="006600"/>
                </a:solidFill>
              </a:rPr>
              <a:t>홈은 이러한 번거로움을 줄이고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사용자가 필요한 </a:t>
            </a:r>
            <a:r>
              <a:rPr lang="ko-KR" altLang="en-US">
                <a:solidFill>
                  <a:srgbClr val="006600"/>
                </a:solidFill>
              </a:rPr>
              <a:t>정보와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서비스에 </a:t>
            </a:r>
            <a:r>
              <a:rPr lang="ko-KR" altLang="en-US">
                <a:solidFill>
                  <a:srgbClr val="006600"/>
                </a:solidFill>
              </a:rPr>
              <a:t>빠르게 접근할 수 있도록 돕는 </a:t>
            </a:r>
            <a:r>
              <a:rPr lang="ko-KR" altLang="en-US">
                <a:solidFill>
                  <a:srgbClr val="006600"/>
                </a:solidFill>
              </a:rPr>
              <a:t>역할을 </a:t>
            </a:r>
            <a:r>
              <a:rPr lang="ko-KR" altLang="en-US" smtClean="0">
                <a:solidFill>
                  <a:srgbClr val="006600"/>
                </a:solidFill>
              </a:rPr>
              <a:t>함</a:t>
            </a:r>
            <a:endParaRPr lang="en-US" altLang="ko-KR">
              <a:solidFill>
                <a:srgbClr val="0066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05064"/>
            <a:ext cx="6964338" cy="249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5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AWS</a:t>
            </a:r>
            <a:r>
              <a:rPr lang="ko-KR" altLang="en-US">
                <a:solidFill>
                  <a:srgbClr val="C00000"/>
                </a:solidFill>
              </a:rPr>
              <a:t>에서 </a:t>
            </a:r>
            <a:r>
              <a:rPr lang="en-US" altLang="ko-KR">
                <a:solidFill>
                  <a:srgbClr val="C00000"/>
                </a:solidFill>
              </a:rPr>
              <a:t>MFA </a:t>
            </a:r>
            <a:r>
              <a:rPr lang="ko-KR" altLang="en-US">
                <a:solidFill>
                  <a:srgbClr val="C00000"/>
                </a:solidFill>
              </a:rPr>
              <a:t>설정 </a:t>
            </a:r>
            <a:r>
              <a:rPr lang="ko-KR" altLang="en-US" smtClean="0">
                <a:solidFill>
                  <a:srgbClr val="C00000"/>
                </a:solidFill>
              </a:rPr>
              <a:t>방법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가상 </a:t>
            </a:r>
            <a:r>
              <a:rPr lang="en-US" altLang="ko-KR">
                <a:solidFill>
                  <a:srgbClr val="C00000"/>
                </a:solidFill>
              </a:rPr>
              <a:t>MFA </a:t>
            </a:r>
            <a:r>
              <a:rPr lang="ko-KR" altLang="en-US">
                <a:solidFill>
                  <a:srgbClr val="C00000"/>
                </a:solidFill>
              </a:rPr>
              <a:t>디바이스 </a:t>
            </a:r>
            <a:r>
              <a:rPr lang="en-US" altLang="ko-KR">
                <a:solidFill>
                  <a:srgbClr val="C00000"/>
                </a:solidFill>
              </a:rPr>
              <a:t>- </a:t>
            </a:r>
            <a:r>
              <a:rPr lang="ko-KR" altLang="en-US">
                <a:solidFill>
                  <a:srgbClr val="C00000"/>
                </a:solidFill>
              </a:rPr>
              <a:t>스마트폰 앱 </a:t>
            </a:r>
            <a:r>
              <a:rPr lang="ko-KR" altLang="en-US">
                <a:solidFill>
                  <a:srgbClr val="C00000"/>
                </a:solidFill>
              </a:rPr>
              <a:t>기준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AWS</a:t>
            </a:r>
            <a:r>
              <a:rPr lang="ko-KR" altLang="en-US"/>
              <a:t>에서 가장 일반적으로 사용되는 </a:t>
            </a:r>
            <a:r>
              <a:rPr lang="en-US" altLang="ko-KR"/>
              <a:t>MFA </a:t>
            </a:r>
            <a:r>
              <a:rPr lang="ko-KR" altLang="en-US" smtClean="0"/>
              <a:t>방식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ko-KR" altLang="en-US"/>
              <a:t>스마트폰의 인증 앱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Google Authenticator, Microsoft Authenticator, Authy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을 </a:t>
            </a:r>
            <a:r>
              <a:rPr lang="ko-KR" altLang="en-US"/>
              <a:t>사용하는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"</a:t>
            </a:r>
            <a:r>
              <a:rPr lang="ko-KR" altLang="en-US"/>
              <a:t>가상 </a:t>
            </a:r>
            <a:r>
              <a:rPr lang="en-US" altLang="ko-KR"/>
              <a:t>MFA </a:t>
            </a:r>
            <a:r>
              <a:rPr lang="ko-KR" altLang="en-US" smtClean="0"/>
              <a:t>디바이스</a:t>
            </a:r>
            <a:r>
              <a:rPr lang="en-US" altLang="ko-KR" smtClean="0"/>
              <a:t>＂</a:t>
            </a:r>
            <a:endParaRPr lang="en-US" altLang="ko-KR"/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ko-KR" altLang="en-US">
                <a:solidFill>
                  <a:srgbClr val="C00000"/>
                </a:solidFill>
              </a:rPr>
              <a:t>루트 계정에 가상 </a:t>
            </a:r>
            <a:r>
              <a:rPr lang="en-US" altLang="ko-KR">
                <a:solidFill>
                  <a:srgbClr val="C00000"/>
                </a:solidFill>
              </a:rPr>
              <a:t>MFA </a:t>
            </a:r>
            <a:r>
              <a:rPr lang="ko-KR" altLang="en-US">
                <a:solidFill>
                  <a:srgbClr val="C00000"/>
                </a:solidFill>
              </a:rPr>
              <a:t>디바이스를 </a:t>
            </a:r>
            <a:r>
              <a:rPr lang="ko-KR" altLang="en-US">
                <a:solidFill>
                  <a:srgbClr val="C00000"/>
                </a:solidFill>
              </a:rPr>
              <a:t>설정하는 </a:t>
            </a:r>
            <a:r>
              <a:rPr lang="ko-KR" altLang="en-US" smtClean="0">
                <a:solidFill>
                  <a:srgbClr val="C00000"/>
                </a:solidFill>
              </a:rPr>
              <a:t>단계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AWS </a:t>
            </a:r>
            <a:r>
              <a:rPr lang="ko-KR" altLang="en-US"/>
              <a:t>관리 콘솔에 루트 </a:t>
            </a:r>
            <a:r>
              <a:rPr lang="ko-KR" altLang="en-US"/>
              <a:t>사용자로 </a:t>
            </a:r>
            <a:r>
              <a:rPr lang="ko-KR" altLang="en-US" smtClean="0"/>
              <a:t>로그인</a:t>
            </a:r>
            <a:r>
              <a:rPr lang="en-US" altLang="ko-KR" smtClean="0"/>
              <a:t>(</a:t>
            </a:r>
            <a:r>
              <a:rPr lang="ko-KR" altLang="en-US" smtClean="0"/>
              <a:t>참고</a:t>
            </a:r>
            <a:r>
              <a:rPr lang="en-US" altLang="ko-KR"/>
              <a:t>: IAM </a:t>
            </a:r>
            <a:r>
              <a:rPr lang="ko-KR" altLang="en-US"/>
              <a:t>사용자에게 </a:t>
            </a:r>
            <a:r>
              <a:rPr lang="en-US" altLang="ko-KR"/>
              <a:t>MFA</a:t>
            </a:r>
            <a:r>
              <a:rPr lang="ko-KR" altLang="en-US"/>
              <a:t>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설정할 </a:t>
            </a:r>
            <a:r>
              <a:rPr lang="ko-KR" altLang="en-US"/>
              <a:t>수도 있지만</a:t>
            </a:r>
            <a:r>
              <a:rPr lang="en-US" altLang="ko-KR"/>
              <a:t>, </a:t>
            </a:r>
            <a:r>
              <a:rPr lang="ko-KR" altLang="en-US">
                <a:solidFill>
                  <a:srgbClr val="006600"/>
                </a:solidFill>
              </a:rPr>
              <a:t>루트 계정은 반드시 설정하는 </a:t>
            </a:r>
            <a:r>
              <a:rPr lang="ko-KR" altLang="en-US">
                <a:solidFill>
                  <a:srgbClr val="006600"/>
                </a:solidFill>
              </a:rPr>
              <a:t>것이 </a:t>
            </a:r>
            <a:r>
              <a:rPr lang="ko-KR" altLang="en-US" smtClean="0">
                <a:solidFill>
                  <a:srgbClr val="006600"/>
                </a:solidFill>
              </a:rPr>
              <a:t>좋음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/>
              <a:t>오른쪽 상단의 계정 이름</a:t>
            </a:r>
            <a:r>
              <a:rPr lang="en-US" altLang="ko-KR"/>
              <a:t>(</a:t>
            </a:r>
            <a:r>
              <a:rPr lang="ko-KR" altLang="en-US"/>
              <a:t>루트 계정 이메일 주소</a:t>
            </a:r>
            <a:r>
              <a:rPr lang="en-US" altLang="ko-KR"/>
              <a:t>)</a:t>
            </a:r>
            <a:r>
              <a:rPr lang="ko-KR" altLang="en-US"/>
              <a:t>을 클릭한 </a:t>
            </a:r>
            <a:r>
              <a:rPr lang="ko-KR" altLang="en-US"/>
              <a:t>후</a:t>
            </a:r>
            <a:r>
              <a:rPr lang="en-US" altLang="ko-KR" smtClean="0"/>
              <a:t>,</a:t>
            </a:r>
            <a:br>
              <a:rPr lang="en-US" altLang="ko-KR" smtClean="0"/>
            </a:br>
            <a:r>
              <a:rPr lang="en-US" altLang="ko-KR" smtClean="0"/>
              <a:t> 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보안 자격 증명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을 </a:t>
            </a:r>
            <a:r>
              <a:rPr lang="ko-KR" altLang="en-US" smtClean="0">
                <a:solidFill>
                  <a:srgbClr val="006600"/>
                </a:solidFill>
              </a:rPr>
              <a:t>선택</a:t>
            </a:r>
            <a:endParaRPr lang="en-US" altLang="ko-KR" smtClean="0">
              <a:solidFill>
                <a:srgbClr val="006600"/>
              </a:solidFill>
            </a:endParaRP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＂</a:t>
            </a:r>
            <a:r>
              <a:rPr lang="ko-KR" altLang="en-US" smtClean="0">
                <a:solidFill>
                  <a:srgbClr val="006600"/>
                </a:solidFill>
              </a:rPr>
              <a:t>멀티팩터인증</a:t>
            </a:r>
            <a:r>
              <a:rPr lang="en-US" altLang="ko-KR">
                <a:solidFill>
                  <a:srgbClr val="006600"/>
                </a:solidFill>
              </a:rPr>
              <a:t>(MFA)" </a:t>
            </a:r>
            <a:r>
              <a:rPr lang="ko-KR" altLang="en-US">
                <a:solidFill>
                  <a:srgbClr val="006600"/>
                </a:solidFill>
              </a:rPr>
              <a:t>섹션을 찾아서 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en-US" altLang="ko-KR">
                <a:solidFill>
                  <a:srgbClr val="006600"/>
                </a:solidFill>
              </a:rPr>
              <a:t>MFA </a:t>
            </a:r>
            <a:r>
              <a:rPr lang="ko-KR" altLang="en-US" smtClean="0">
                <a:solidFill>
                  <a:srgbClr val="006600"/>
                </a:solidFill>
              </a:rPr>
              <a:t>디바이스 할당</a:t>
            </a:r>
            <a:r>
              <a:rPr lang="en-US" altLang="ko-KR" smtClean="0">
                <a:solidFill>
                  <a:srgbClr val="006600"/>
                </a:solidFill>
              </a:rPr>
              <a:t>＂</a:t>
            </a:r>
            <a:r>
              <a:rPr lang="ko-KR" altLang="en-US" smtClean="0">
                <a:solidFill>
                  <a:srgbClr val="006600"/>
                </a:solidFill>
              </a:rPr>
              <a:t>을 클릭</a:t>
            </a:r>
            <a:endParaRPr lang="ko-KR" altLang="en-US">
              <a:solidFill>
                <a:srgbClr val="0066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851318"/>
            <a:ext cx="2857500" cy="18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59832" y="5949280"/>
            <a:ext cx="1008112" cy="852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5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MFA(Multi-Factor Authentication, </a:t>
            </a:r>
            <a:r>
              <a:rPr lang="ko-KR" altLang="en-US">
                <a:solidFill>
                  <a:srgbClr val="0000CC"/>
                </a:solidFill>
              </a:rPr>
              <a:t>다단계 인증</a:t>
            </a:r>
            <a:r>
              <a:rPr lang="en-US" altLang="ko-KR">
                <a:solidFill>
                  <a:srgbClr val="0000CC"/>
                </a:solidFill>
              </a:rPr>
              <a:t>)</a:t>
            </a:r>
          </a:p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0848"/>
            <a:ext cx="763262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480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2"/>
            <a:r>
              <a:rPr lang="en-US" altLang="ko-KR">
                <a:solidFill>
                  <a:srgbClr val="C00000"/>
                </a:solidFill>
              </a:rPr>
              <a:t>MFA </a:t>
            </a:r>
            <a:r>
              <a:rPr lang="ko-KR" altLang="en-US">
                <a:solidFill>
                  <a:srgbClr val="C00000"/>
                </a:solidFill>
              </a:rPr>
              <a:t>디바이스 </a:t>
            </a:r>
            <a:r>
              <a:rPr lang="ko-KR" altLang="en-US" smtClean="0">
                <a:solidFill>
                  <a:srgbClr val="C00000"/>
                </a:solidFill>
              </a:rPr>
              <a:t>이름 입력 및 옵션 선택</a:t>
            </a:r>
            <a:endParaRPr lang="en-US" altLang="ko-KR" smtClean="0">
              <a:solidFill>
                <a:srgbClr val="C00000"/>
              </a:solidFill>
            </a:endParaRPr>
          </a:p>
          <a:p>
            <a:pPr lvl="3"/>
            <a:r>
              <a:rPr lang="ko-KR" altLang="en-US" smtClean="0">
                <a:solidFill>
                  <a:srgbClr val="006600"/>
                </a:solidFill>
              </a:rPr>
              <a:t>인증관리자 앱을 선택</a:t>
            </a:r>
            <a:endParaRPr lang="en-US" altLang="ko-KR">
              <a:solidFill>
                <a:srgbClr val="006600"/>
              </a:solidFill>
            </a:endParaRPr>
          </a:p>
          <a:p>
            <a:pPr lvl="3"/>
            <a:endParaRPr lang="en-US" altLang="ko-KR" sz="140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54" y="2597192"/>
            <a:ext cx="4591050" cy="41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2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스마트폰에 </a:t>
            </a:r>
            <a:r>
              <a:rPr lang="ko-KR" altLang="en-US">
                <a:solidFill>
                  <a:srgbClr val="FF0000"/>
                </a:solidFill>
              </a:rPr>
              <a:t>인증 </a:t>
            </a:r>
            <a:r>
              <a:rPr lang="ko-KR" altLang="en-US">
                <a:solidFill>
                  <a:srgbClr val="FF0000"/>
                </a:solidFill>
              </a:rPr>
              <a:t>앱 </a:t>
            </a:r>
            <a:r>
              <a:rPr lang="ko-KR" altLang="en-US" smtClean="0">
                <a:solidFill>
                  <a:srgbClr val="FF0000"/>
                </a:solidFill>
              </a:rPr>
              <a:t>설치</a:t>
            </a:r>
            <a:r>
              <a:rPr lang="en-US" altLang="ko-KR" smtClean="0"/>
              <a:t>( </a:t>
            </a:r>
            <a:r>
              <a:rPr lang="en-US" altLang="ko-KR"/>
              <a:t>Google Authenticator, Microsoft Authenticator, Authy </a:t>
            </a:r>
            <a:r>
              <a:rPr lang="ko-KR" altLang="en-US"/>
              <a:t>등 선호하는 인증 앱을 스마트폰에 </a:t>
            </a:r>
            <a:r>
              <a:rPr lang="ko-KR" altLang="en-US"/>
              <a:t>다운로드하여 </a:t>
            </a:r>
            <a:r>
              <a:rPr lang="ko-KR" altLang="en-US" smtClean="0"/>
              <a:t>설치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디바이스 설정</a:t>
            </a:r>
            <a:endParaRPr lang="en-US" altLang="ko-KR" smtClean="0">
              <a:solidFill>
                <a:srgbClr val="FF0000"/>
              </a:solidFill>
            </a:endParaRPr>
          </a:p>
          <a:p>
            <a:pPr lvl="3"/>
            <a:r>
              <a:rPr lang="en-US" altLang="ko-KR" smtClean="0">
                <a:solidFill>
                  <a:srgbClr val="006600"/>
                </a:solidFill>
              </a:rPr>
              <a:t>QR </a:t>
            </a:r>
            <a:r>
              <a:rPr lang="ko-KR" altLang="en-US">
                <a:solidFill>
                  <a:srgbClr val="006600"/>
                </a:solidFill>
              </a:rPr>
              <a:t>코드 </a:t>
            </a:r>
            <a:r>
              <a:rPr lang="ko-KR" altLang="en-US" smtClean="0">
                <a:solidFill>
                  <a:srgbClr val="006600"/>
                </a:solidFill>
              </a:rPr>
              <a:t>표시 </a:t>
            </a:r>
            <a:r>
              <a:rPr lang="en-US" altLang="ko-KR" smtClean="0">
                <a:solidFill>
                  <a:srgbClr val="006600"/>
                </a:solidFill>
              </a:rPr>
              <a:t>-</a:t>
            </a:r>
            <a:r>
              <a:rPr lang="ko-KR" altLang="en-US" smtClean="0">
                <a:solidFill>
                  <a:srgbClr val="006600"/>
                </a:solidFill>
              </a:rPr>
              <a:t> </a:t>
            </a:r>
            <a:r>
              <a:rPr lang="en-US" altLang="ko-KR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콘솔 화면에 </a:t>
            </a:r>
            <a:r>
              <a:rPr lang="en-US" altLang="ko-KR">
                <a:solidFill>
                  <a:srgbClr val="006600"/>
                </a:solidFill>
              </a:rPr>
              <a:t>QR </a:t>
            </a:r>
            <a:r>
              <a:rPr lang="ko-KR" altLang="en-US">
                <a:solidFill>
                  <a:srgbClr val="006600"/>
                </a:solidFill>
              </a:rPr>
              <a:t>코드가 </a:t>
            </a:r>
            <a:r>
              <a:rPr lang="ko-KR" altLang="en-US" smtClean="0">
                <a:solidFill>
                  <a:srgbClr val="006600"/>
                </a:solidFill>
              </a:rPr>
              <a:t>나타남</a:t>
            </a:r>
            <a:endParaRPr lang="en-US" altLang="ko-KR" smtClean="0">
              <a:solidFill>
                <a:srgbClr val="006600"/>
              </a:solidFill>
            </a:endParaRPr>
          </a:p>
          <a:p>
            <a:pPr lvl="4"/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OR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코드 백업할것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!!!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511256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7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3"/>
            <a:r>
              <a:rPr lang="ko-KR" altLang="en-US" smtClean="0">
                <a:solidFill>
                  <a:srgbClr val="006600"/>
                </a:solidFill>
              </a:rPr>
              <a:t>인증 </a:t>
            </a:r>
            <a:r>
              <a:rPr lang="ko-KR" altLang="en-US">
                <a:solidFill>
                  <a:srgbClr val="006600"/>
                </a:solidFill>
              </a:rPr>
              <a:t>앱으로 </a:t>
            </a:r>
            <a:r>
              <a:rPr lang="en-US" altLang="ko-KR">
                <a:solidFill>
                  <a:srgbClr val="006600"/>
                </a:solidFill>
              </a:rPr>
              <a:t>QR </a:t>
            </a:r>
            <a:r>
              <a:rPr lang="ko-KR" altLang="en-US">
                <a:solidFill>
                  <a:srgbClr val="006600"/>
                </a:solidFill>
              </a:rPr>
              <a:t>코드 </a:t>
            </a:r>
            <a:r>
              <a:rPr lang="ko-KR" altLang="en-US" smtClean="0">
                <a:solidFill>
                  <a:srgbClr val="006600"/>
                </a:solidFill>
              </a:rPr>
              <a:t>스캔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스마트폰의 인증 앱을 열고 새 </a:t>
            </a:r>
            <a:r>
              <a:rPr lang="ko-KR" altLang="en-US"/>
              <a:t>계정을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추가하는 </a:t>
            </a:r>
            <a:r>
              <a:rPr lang="ko-KR" altLang="en-US"/>
              <a:t>옵션</a:t>
            </a:r>
            <a:r>
              <a:rPr lang="en-US" altLang="ko-KR"/>
              <a:t>(</a:t>
            </a:r>
            <a:r>
              <a:rPr lang="ko-KR" altLang="en-US"/>
              <a:t>보통 </a:t>
            </a:r>
            <a:r>
              <a:rPr lang="en-US" altLang="ko-KR"/>
              <a:t>'+' </a:t>
            </a:r>
            <a:r>
              <a:rPr lang="ko-KR" altLang="en-US"/>
              <a:t>버튼 또는 </a:t>
            </a:r>
            <a:r>
              <a:rPr lang="en-US" altLang="ko-KR"/>
              <a:t>'</a:t>
            </a:r>
            <a:r>
              <a:rPr lang="ko-KR" altLang="en-US"/>
              <a:t>계정 추가</a:t>
            </a:r>
            <a:r>
              <a:rPr lang="en-US" altLang="ko-KR"/>
              <a:t>')</a:t>
            </a:r>
            <a:r>
              <a:rPr lang="ko-KR" altLang="en-US"/>
              <a:t>을 선택한 후</a:t>
            </a:r>
            <a:r>
              <a:rPr lang="en-US" altLang="ko-KR"/>
              <a:t>, "QR </a:t>
            </a:r>
            <a:r>
              <a:rPr lang="ko-KR" altLang="en-US"/>
              <a:t>코드 스캔</a:t>
            </a:r>
            <a:r>
              <a:rPr lang="en-US" altLang="ko-KR"/>
              <a:t>" </a:t>
            </a:r>
            <a:r>
              <a:rPr lang="ko-KR" altLang="en-US"/>
              <a:t>기능을 사용하여 </a:t>
            </a:r>
            <a:r>
              <a:rPr lang="en-US" altLang="ko-KR"/>
              <a:t>AWS </a:t>
            </a:r>
            <a:r>
              <a:rPr lang="ko-KR" altLang="en-US"/>
              <a:t>콘솔에 표시된 </a:t>
            </a:r>
            <a:r>
              <a:rPr lang="en-US" altLang="ko-KR"/>
              <a:t>QR </a:t>
            </a:r>
            <a:r>
              <a:rPr lang="ko-KR" altLang="en-US"/>
              <a:t>코드를 </a:t>
            </a:r>
            <a:r>
              <a:rPr lang="ko-KR" altLang="en-US" smtClean="0"/>
              <a:t>스캔</a:t>
            </a:r>
            <a:endParaRPr lang="en-US" altLang="ko-KR"/>
          </a:p>
          <a:p>
            <a:pPr lvl="4"/>
            <a:r>
              <a:rPr lang="ko-KR" altLang="en-US"/>
              <a:t>수동 입력 </a:t>
            </a:r>
            <a:r>
              <a:rPr lang="en-US" altLang="ko-KR"/>
              <a:t>(</a:t>
            </a:r>
            <a:r>
              <a:rPr lang="ko-KR" altLang="en-US"/>
              <a:t>선택 </a:t>
            </a:r>
            <a:r>
              <a:rPr lang="ko-KR" altLang="en-US"/>
              <a:t>사항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en-US" altLang="ko-KR"/>
              <a:t>QR </a:t>
            </a:r>
            <a:r>
              <a:rPr lang="ko-KR" altLang="en-US"/>
              <a:t>코드 </a:t>
            </a:r>
            <a:r>
              <a:rPr lang="ko-KR" altLang="en-US"/>
              <a:t>스캔이 </a:t>
            </a:r>
            <a:r>
              <a:rPr lang="ko-KR" altLang="en-US" smtClean="0"/>
              <a:t>어렵다면</a:t>
            </a:r>
            <a:r>
              <a:rPr lang="en-US" altLang="ko-KR"/>
              <a:t>, AWS </a:t>
            </a:r>
            <a:r>
              <a:rPr lang="ko-KR" altLang="en-US"/>
              <a:t>콘솔에 표시된 </a:t>
            </a:r>
            <a:r>
              <a:rPr lang="en-US" altLang="ko-KR"/>
              <a:t>"</a:t>
            </a:r>
            <a:r>
              <a:rPr lang="ko-KR" altLang="en-US"/>
              <a:t>보안 키</a:t>
            </a:r>
            <a:r>
              <a:rPr lang="en-US" altLang="ko-KR"/>
              <a:t>"</a:t>
            </a:r>
            <a:r>
              <a:rPr lang="ko-KR" altLang="en-US"/>
              <a:t>를 인증 앱에 수동으로 입력할 </a:t>
            </a:r>
            <a:r>
              <a:rPr lang="ko-KR" altLang="en-US"/>
              <a:t>수도 </a:t>
            </a:r>
            <a:r>
              <a:rPr lang="ko-KR" altLang="en-US" smtClean="0"/>
              <a:t>있음</a:t>
            </a:r>
            <a:endParaRPr lang="en-US" altLang="ko-KR"/>
          </a:p>
          <a:p>
            <a:pPr lvl="4"/>
            <a:r>
              <a:rPr lang="en-US" altLang="ko-KR"/>
              <a:t>MFA </a:t>
            </a:r>
            <a:r>
              <a:rPr lang="ko-KR" altLang="en-US"/>
              <a:t>코드 </a:t>
            </a:r>
            <a:r>
              <a:rPr lang="ko-KR" altLang="en-US" smtClean="0"/>
              <a:t>입력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en-US" altLang="ko-KR"/>
              <a:t>QR </a:t>
            </a:r>
            <a:r>
              <a:rPr lang="ko-KR" altLang="en-US"/>
              <a:t>코드 스캔 또는 수동 입력이 완료되면</a:t>
            </a:r>
            <a:r>
              <a:rPr lang="en-US" altLang="ko-KR"/>
              <a:t>, </a:t>
            </a:r>
            <a:r>
              <a:rPr lang="ko-KR" altLang="en-US"/>
              <a:t>인증 앱에 </a:t>
            </a:r>
            <a:r>
              <a:rPr lang="en-US" altLang="ko-KR"/>
              <a:t>6</a:t>
            </a:r>
            <a:r>
              <a:rPr lang="ko-KR" altLang="en-US"/>
              <a:t>자리 또는 </a:t>
            </a:r>
            <a:r>
              <a:rPr lang="en-US" altLang="ko-KR"/>
              <a:t>8</a:t>
            </a:r>
            <a:r>
              <a:rPr lang="ko-KR" altLang="en-US"/>
              <a:t>자리의 </a:t>
            </a:r>
            <a:r>
              <a:rPr lang="en-US" altLang="ko-KR"/>
              <a:t>MFA </a:t>
            </a:r>
            <a:r>
              <a:rPr lang="ko-KR" altLang="en-US"/>
              <a:t>코드가 </a:t>
            </a:r>
            <a:r>
              <a:rPr lang="ko-KR" altLang="en-US" smtClean="0"/>
              <a:t>생성</a:t>
            </a:r>
            <a:r>
              <a:rPr lang="en-US" altLang="ko-KR" smtClean="0"/>
              <a:t>(</a:t>
            </a:r>
            <a:r>
              <a:rPr lang="ko-KR" altLang="en-US" smtClean="0"/>
              <a:t>이 </a:t>
            </a:r>
            <a:r>
              <a:rPr lang="ko-KR" altLang="en-US"/>
              <a:t>코드는 일정 시간</a:t>
            </a:r>
            <a:r>
              <a:rPr lang="en-US" altLang="ko-KR"/>
              <a:t>(</a:t>
            </a:r>
            <a:r>
              <a:rPr lang="ko-KR" altLang="en-US"/>
              <a:t>보통 </a:t>
            </a:r>
            <a:r>
              <a:rPr lang="en-US" altLang="ko-KR"/>
              <a:t>30</a:t>
            </a:r>
            <a:r>
              <a:rPr lang="ko-KR" altLang="en-US"/>
              <a:t>초</a:t>
            </a:r>
            <a:r>
              <a:rPr lang="en-US" altLang="ko-KR"/>
              <a:t>)</a:t>
            </a:r>
            <a:r>
              <a:rPr lang="ko-KR" altLang="en-US"/>
              <a:t>마다 </a:t>
            </a:r>
            <a:r>
              <a:rPr lang="ko-KR" altLang="en-US" smtClean="0"/>
              <a:t>변경됨</a:t>
            </a:r>
            <a:r>
              <a:rPr lang="en-US" altLang="ko-KR" smtClean="0"/>
              <a:t>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21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3"/>
            <a:r>
              <a:rPr lang="ko-KR" altLang="en-US" sz="1400" b="1" smtClean="0">
                <a:solidFill>
                  <a:srgbClr val="0066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연속된 두 개의 </a:t>
            </a:r>
            <a:r>
              <a:rPr lang="en-US" altLang="ko-KR" sz="1400" b="1" smtClean="0">
                <a:solidFill>
                  <a:srgbClr val="0066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MFA </a:t>
            </a:r>
            <a:r>
              <a:rPr lang="ko-KR" altLang="en-US" sz="1400" b="1" smtClean="0">
                <a:solidFill>
                  <a:srgbClr val="0066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코드 입력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-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AWS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콘솔의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"MFA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코드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1"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과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"MFA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코드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2" </a:t>
            </a:r>
            <a:b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입력란에 연속해서 생성되는 두 개의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MFA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코드를 각각 입력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(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예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: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첫 번째 코드가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'123456'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이고 두 번째 코드가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'789012'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라면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, 123456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을 입력하고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다음 코드가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생성되면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789012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를 입력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</a:p>
          <a:p>
            <a:pPr lvl="3"/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"MFA 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추가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＂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를 클릭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70166"/>
            <a:ext cx="8280920" cy="322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6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en-US" altLang="ko-KR" smtClean="0">
                <a:solidFill>
                  <a:srgbClr val="0000CC"/>
                </a:solidFill>
              </a:rPr>
              <a:t>Budgets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Amazon </a:t>
            </a:r>
            <a:r>
              <a:rPr lang="en-US" altLang="ko-KR">
                <a:solidFill>
                  <a:srgbClr val="C00000"/>
                </a:solidFill>
              </a:rPr>
              <a:t>Web Services(AWS)</a:t>
            </a:r>
            <a:r>
              <a:rPr lang="ko-KR" altLang="en-US">
                <a:solidFill>
                  <a:srgbClr val="C00000"/>
                </a:solidFill>
              </a:rPr>
              <a:t>에서 제공하는 비용 </a:t>
            </a:r>
            <a:r>
              <a:rPr lang="ko-KR" altLang="en-US">
                <a:solidFill>
                  <a:srgbClr val="C00000"/>
                </a:solidFill>
              </a:rPr>
              <a:t>관리 </a:t>
            </a:r>
            <a:r>
              <a:rPr lang="ko-KR" altLang="en-US" smtClean="0">
                <a:solidFill>
                  <a:srgbClr val="C00000"/>
                </a:solidFill>
              </a:rPr>
              <a:t>도구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이 서비스를 </a:t>
            </a:r>
            <a:r>
              <a:rPr lang="ko-KR" altLang="en-US"/>
              <a:t>사용하면 </a:t>
            </a:r>
            <a:r>
              <a:rPr lang="en-US" altLang="ko-KR"/>
              <a:t>AWS </a:t>
            </a:r>
            <a:r>
              <a:rPr lang="ko-KR" altLang="en-US"/>
              <a:t>클라우드 사용량 및 비용을 계획하고</a:t>
            </a:r>
            <a:r>
              <a:rPr lang="en-US" altLang="ko-KR"/>
              <a:t>, </a:t>
            </a:r>
            <a:r>
              <a:rPr lang="ko-KR" altLang="en-US"/>
              <a:t>추적하며</a:t>
            </a:r>
            <a:r>
              <a:rPr lang="en-US" altLang="ko-KR"/>
              <a:t>, </a:t>
            </a:r>
            <a:r>
              <a:rPr lang="ko-KR" altLang="en-US"/>
              <a:t>제어할 </a:t>
            </a:r>
            <a:r>
              <a:rPr lang="ko-KR" altLang="en-US"/>
              <a:t>수 </a:t>
            </a:r>
            <a:r>
              <a:rPr lang="ko-KR" altLang="en-US" smtClean="0"/>
              <a:t>있음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en-US" altLang="ko-KR"/>
              <a:t>AWS </a:t>
            </a:r>
            <a:r>
              <a:rPr lang="ko-KR" altLang="en-US"/>
              <a:t>사용에 대한 </a:t>
            </a:r>
            <a:r>
              <a:rPr lang="ko-KR" altLang="en-US">
                <a:solidFill>
                  <a:srgbClr val="006600"/>
                </a:solidFill>
              </a:rPr>
              <a:t>예산을 설정하고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해당 </a:t>
            </a:r>
            <a:r>
              <a:rPr lang="ko-KR" altLang="en-US">
                <a:solidFill>
                  <a:srgbClr val="006600"/>
                </a:solidFill>
              </a:rPr>
              <a:t>예산을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초과하거나 </a:t>
            </a:r>
            <a:r>
              <a:rPr lang="ko-KR" altLang="en-US">
                <a:solidFill>
                  <a:srgbClr val="006600"/>
                </a:solidFill>
              </a:rPr>
              <a:t>초과할 것으로 예상될 때 알림을 받거나 특정 작업을 자동화할 </a:t>
            </a:r>
            <a:r>
              <a:rPr lang="ko-KR" altLang="en-US"/>
              <a:t>수 </a:t>
            </a:r>
            <a:r>
              <a:rPr lang="ko-KR" altLang="en-US"/>
              <a:t>있는 </a:t>
            </a:r>
            <a:r>
              <a:rPr lang="ko-KR" altLang="en-US" smtClean="0"/>
              <a:t>기능임</a:t>
            </a:r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79" y="3332740"/>
            <a:ext cx="25717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85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en-US" altLang="ko-KR" smtClean="0">
                <a:solidFill>
                  <a:srgbClr val="0000CC"/>
                </a:solidFill>
              </a:rPr>
              <a:t>Budgets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Amazon </a:t>
            </a:r>
            <a:r>
              <a:rPr lang="en-US" altLang="ko-KR">
                <a:solidFill>
                  <a:srgbClr val="C00000"/>
                </a:solidFill>
              </a:rPr>
              <a:t>Web Services(AWS)</a:t>
            </a:r>
            <a:r>
              <a:rPr lang="ko-KR" altLang="en-US">
                <a:solidFill>
                  <a:srgbClr val="C00000"/>
                </a:solidFill>
              </a:rPr>
              <a:t>에서 제공하는 비용 </a:t>
            </a:r>
            <a:r>
              <a:rPr lang="ko-KR" altLang="en-US">
                <a:solidFill>
                  <a:srgbClr val="C00000"/>
                </a:solidFill>
              </a:rPr>
              <a:t>관리 </a:t>
            </a:r>
            <a:r>
              <a:rPr lang="ko-KR" altLang="en-US" smtClean="0">
                <a:solidFill>
                  <a:srgbClr val="C00000"/>
                </a:solidFill>
              </a:rPr>
              <a:t>도구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“</a:t>
            </a:r>
            <a:r>
              <a:rPr lang="ko-KR" altLang="en-US" smtClean="0">
                <a:solidFill>
                  <a:srgbClr val="006600"/>
                </a:solidFill>
              </a:rPr>
              <a:t>예산</a:t>
            </a:r>
            <a:r>
              <a:rPr lang="en-US" altLang="ko-KR" smtClean="0">
                <a:solidFill>
                  <a:srgbClr val="006600"/>
                </a:solidFill>
              </a:rPr>
              <a:t>”</a:t>
            </a:r>
            <a:r>
              <a:rPr lang="ko-KR" altLang="en-US" smtClean="0">
                <a:solidFill>
                  <a:srgbClr val="006600"/>
                </a:solidFill>
              </a:rPr>
              <a:t>을</a:t>
            </a:r>
            <a:r>
              <a:rPr lang="en-US" altLang="ko-KR" smtClean="0">
                <a:solidFill>
                  <a:srgbClr val="006600"/>
                </a:solidFill>
              </a:rPr>
              <a:t> </a:t>
            </a:r>
            <a:r>
              <a:rPr lang="ko-KR" altLang="en-US" smtClean="0">
                <a:solidFill>
                  <a:srgbClr val="006600"/>
                </a:solidFill>
              </a:rPr>
              <a:t>클릭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35" y="2708920"/>
            <a:ext cx="741682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03648" y="3977955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700257"/>
            <a:ext cx="2790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07904" y="6093296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44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en-US" altLang="ko-KR" smtClean="0">
                <a:solidFill>
                  <a:srgbClr val="0000CC"/>
                </a:solidFill>
              </a:rPr>
              <a:t>Budgets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Amazon </a:t>
            </a:r>
            <a:r>
              <a:rPr lang="en-US" altLang="ko-KR">
                <a:solidFill>
                  <a:srgbClr val="C00000"/>
                </a:solidFill>
              </a:rPr>
              <a:t>Web Services(AWS)</a:t>
            </a:r>
            <a:r>
              <a:rPr lang="ko-KR" altLang="en-US">
                <a:solidFill>
                  <a:srgbClr val="C00000"/>
                </a:solidFill>
              </a:rPr>
              <a:t>에서 제공하는 비용 </a:t>
            </a:r>
            <a:r>
              <a:rPr lang="ko-KR" altLang="en-US">
                <a:solidFill>
                  <a:srgbClr val="C00000"/>
                </a:solidFill>
              </a:rPr>
              <a:t>관리 </a:t>
            </a:r>
            <a:r>
              <a:rPr lang="ko-KR" altLang="en-US" smtClean="0">
                <a:solidFill>
                  <a:srgbClr val="C00000"/>
                </a:solidFill>
              </a:rPr>
              <a:t>도구</a:t>
            </a:r>
            <a:endParaRPr lang="en-US" altLang="ko-KR" smtClean="0">
              <a:solidFill>
                <a:srgbClr val="C0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727280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06497"/>
            <a:ext cx="4392488" cy="57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59349"/>
            <a:ext cx="3888432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437112"/>
            <a:ext cx="19812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093296"/>
            <a:ext cx="849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49" y="5551537"/>
            <a:ext cx="1600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93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루트 </a:t>
            </a:r>
            <a:r>
              <a:rPr lang="ko-KR" altLang="en-US">
                <a:solidFill>
                  <a:srgbClr val="0000CC"/>
                </a:solidFill>
              </a:rPr>
              <a:t>사용자만이 </a:t>
            </a:r>
            <a:r>
              <a:rPr lang="ko-KR" altLang="en-US" smtClean="0">
                <a:solidFill>
                  <a:srgbClr val="0000CC"/>
                </a:solidFill>
              </a:rPr>
              <a:t>가능한 작업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계정설정</a:t>
            </a:r>
            <a:r>
              <a:rPr lang="en-US" altLang="ko-KR"/>
              <a:t>(</a:t>
            </a:r>
            <a:r>
              <a:rPr lang="ko-KR" altLang="en-US"/>
              <a:t>계정이름</a:t>
            </a:r>
            <a:r>
              <a:rPr lang="en-US" altLang="ko-KR"/>
              <a:t>, </a:t>
            </a:r>
            <a:r>
              <a:rPr lang="ko-KR" altLang="en-US"/>
              <a:t>메일주소</a:t>
            </a:r>
            <a:r>
              <a:rPr lang="en-US" altLang="ko-KR"/>
              <a:t>, </a:t>
            </a:r>
            <a:r>
              <a:rPr lang="ko-KR" altLang="en-US" smtClean="0"/>
              <a:t>루트 사용자 </a:t>
            </a:r>
            <a:r>
              <a:rPr lang="ko-KR" altLang="en-US"/>
              <a:t>비밀번호</a:t>
            </a:r>
            <a:r>
              <a:rPr lang="en-US" altLang="ko-KR"/>
              <a:t>, </a:t>
            </a:r>
            <a:r>
              <a:rPr lang="ko-KR" altLang="en-US" smtClean="0"/>
              <a:t>루트사 용자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액세스 </a:t>
            </a:r>
            <a:r>
              <a:rPr lang="ko-KR" altLang="en-US"/>
              <a:t>키 변경 등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AWS </a:t>
            </a:r>
            <a:r>
              <a:rPr lang="ko-KR" altLang="en-US" smtClean="0"/>
              <a:t>계정 삭제</a:t>
            </a:r>
            <a:endParaRPr lang="en-US" altLang="ko-KR" smtClean="0"/>
          </a:p>
          <a:p>
            <a:pPr lvl="1"/>
            <a:r>
              <a:rPr lang="ko-KR" altLang="en-US" smtClean="0"/>
              <a:t>세금 </a:t>
            </a:r>
            <a:r>
              <a:rPr lang="ko-KR" altLang="en-US"/>
              <a:t>계산서 </a:t>
            </a:r>
            <a:r>
              <a:rPr lang="ko-KR" altLang="en-US" smtClean="0"/>
              <a:t>열람</a:t>
            </a:r>
            <a:endParaRPr lang="en-US" altLang="ko-KR" smtClean="0"/>
          </a:p>
          <a:p>
            <a:pPr lvl="1"/>
            <a:r>
              <a:rPr lang="ko-KR" altLang="en-US" smtClean="0"/>
              <a:t>계정을 </a:t>
            </a:r>
            <a:r>
              <a:rPr lang="ko-KR" altLang="en-US"/>
              <a:t>닫을 수 </a:t>
            </a:r>
            <a:r>
              <a:rPr lang="ko-KR" altLang="en-US" smtClean="0"/>
              <a:t>있음</a:t>
            </a:r>
            <a:r>
              <a:rPr lang="en-US" altLang="ko-KR" smtClean="0"/>
              <a:t>(</a:t>
            </a:r>
            <a:r>
              <a:rPr lang="ko-KR" altLang="en-US" smtClean="0"/>
              <a:t>삭제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권한 </a:t>
            </a:r>
            <a:r>
              <a:rPr lang="ko-KR" altLang="en-US" smtClean="0">
                <a:solidFill>
                  <a:srgbClr val="C00000"/>
                </a:solidFill>
              </a:rPr>
              <a:t>복원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en-US" altLang="ko-KR">
                <a:solidFill>
                  <a:srgbClr val="C00000"/>
                </a:solidFill>
              </a:rPr>
              <a:t>Support </a:t>
            </a:r>
            <a:r>
              <a:rPr lang="ko-KR" altLang="en-US">
                <a:solidFill>
                  <a:srgbClr val="C00000"/>
                </a:solidFill>
              </a:rPr>
              <a:t>플랜 변경</a:t>
            </a:r>
            <a:r>
              <a:rPr lang="en-US" altLang="ko-KR">
                <a:solidFill>
                  <a:srgbClr val="C00000"/>
                </a:solidFill>
              </a:rPr>
              <a:t>,</a:t>
            </a:r>
            <a:r>
              <a:rPr lang="ko-KR" altLang="en-US" smtClean="0">
                <a:solidFill>
                  <a:srgbClr val="C00000"/>
                </a:solidFill>
              </a:rPr>
              <a:t>취소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/>
              <a:t>기간이 </a:t>
            </a:r>
            <a:r>
              <a:rPr lang="ko-KR" altLang="en-US"/>
              <a:t>남아있는 예약형 인스턴스를 팔기위해 마켓플레이스에 판매자로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등록하기</a:t>
            </a:r>
            <a:endParaRPr lang="en-US" altLang="ko-KR" smtClean="0"/>
          </a:p>
          <a:p>
            <a:pPr lvl="1"/>
            <a:r>
              <a:rPr lang="en-US" altLang="ko-KR" smtClean="0"/>
              <a:t>S3 </a:t>
            </a:r>
            <a:r>
              <a:rPr lang="ko-KR" altLang="en-US"/>
              <a:t>버킷을 구성하여 </a:t>
            </a:r>
            <a:r>
              <a:rPr lang="en-US" altLang="ko-KR"/>
              <a:t>MFA</a:t>
            </a:r>
            <a:r>
              <a:rPr lang="ko-KR" altLang="en-US"/>
              <a:t>를 </a:t>
            </a:r>
            <a:r>
              <a:rPr lang="ko-KR" altLang="en-US" smtClean="0"/>
              <a:t>활성화</a:t>
            </a:r>
            <a:endParaRPr lang="en-US" altLang="ko-KR" smtClean="0"/>
          </a:p>
          <a:p>
            <a:pPr lvl="1"/>
            <a:r>
              <a:rPr lang="en-US" altLang="ko-KR" smtClean="0"/>
              <a:t>GovCloud </a:t>
            </a:r>
            <a:r>
              <a:rPr lang="ko-KR" altLang="en-US" smtClean="0"/>
              <a:t>가입 등</a:t>
            </a:r>
            <a:endParaRPr lang="ko-KR" altLang="en-US"/>
          </a:p>
          <a:p>
            <a:pPr lvl="3"/>
            <a:endParaRPr lang="en-US" altLang="ko-KR" smtClean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85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en-US" altLang="ko-KR" smtClean="0">
                <a:solidFill>
                  <a:srgbClr val="0000CC"/>
                </a:solidFill>
              </a:rPr>
              <a:t>Budgets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Amazon </a:t>
            </a:r>
            <a:r>
              <a:rPr lang="en-US" altLang="ko-KR">
                <a:solidFill>
                  <a:srgbClr val="C00000"/>
                </a:solidFill>
              </a:rPr>
              <a:t>Web Services(AWS)</a:t>
            </a:r>
            <a:r>
              <a:rPr lang="ko-KR" altLang="en-US">
                <a:solidFill>
                  <a:srgbClr val="C00000"/>
                </a:solidFill>
              </a:rPr>
              <a:t>에서 제공하는 비용 </a:t>
            </a:r>
            <a:r>
              <a:rPr lang="ko-KR" altLang="en-US">
                <a:solidFill>
                  <a:srgbClr val="C00000"/>
                </a:solidFill>
              </a:rPr>
              <a:t>관리 </a:t>
            </a:r>
            <a:r>
              <a:rPr lang="ko-KR" altLang="en-US" smtClean="0">
                <a:solidFill>
                  <a:srgbClr val="C00000"/>
                </a:solidFill>
              </a:rPr>
              <a:t>도구</a:t>
            </a:r>
            <a:endParaRPr lang="en-US" altLang="ko-KR" smtClean="0">
              <a:solidFill>
                <a:srgbClr val="C0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19733"/>
            <a:ext cx="7632848" cy="180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25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</a:t>
            </a:r>
            <a:r>
              <a:rPr lang="en-US" altLang="ko-KR">
                <a:solidFill>
                  <a:srgbClr val="0000CC"/>
                </a:solidFill>
              </a:rPr>
              <a:t>Management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 smtClean="0"/>
              <a:t>AWS(Amazon </a:t>
            </a:r>
            <a:r>
              <a:rPr lang="en-US" altLang="ko-KR"/>
              <a:t>Web Services)</a:t>
            </a:r>
            <a:r>
              <a:rPr lang="ko-KR" altLang="en-US"/>
              <a:t>에서 </a:t>
            </a:r>
            <a:r>
              <a:rPr lang="ko-KR" altLang="en-US">
                <a:solidFill>
                  <a:srgbClr val="C00000"/>
                </a:solidFill>
              </a:rPr>
              <a:t>사용자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그룹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역할 및 권한을 안전하게 관리하는 데 사용되는 </a:t>
            </a:r>
            <a:r>
              <a:rPr lang="ko-KR" altLang="en-US">
                <a:solidFill>
                  <a:srgbClr val="C00000"/>
                </a:solidFill>
              </a:rPr>
              <a:t>웹 </a:t>
            </a:r>
            <a:r>
              <a:rPr lang="ko-KR" altLang="en-US" smtClean="0">
                <a:solidFill>
                  <a:srgbClr val="C00000"/>
                </a:solidFill>
              </a:rPr>
              <a:t>서비스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 </a:t>
            </a:r>
            <a:r>
              <a:rPr lang="ko-KR" altLang="en-US">
                <a:solidFill>
                  <a:srgbClr val="006600"/>
                </a:solidFill>
              </a:rPr>
              <a:t>리소스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EC2 </a:t>
            </a:r>
            <a:r>
              <a:rPr lang="ko-KR" altLang="en-US"/>
              <a:t>인스턴스</a:t>
            </a:r>
            <a:r>
              <a:rPr lang="en-US" altLang="ko-KR"/>
              <a:t>, S3 </a:t>
            </a:r>
            <a:r>
              <a:rPr lang="ko-KR" altLang="en-US"/>
              <a:t>버킷</a:t>
            </a:r>
            <a:r>
              <a:rPr lang="en-US" altLang="ko-KR"/>
              <a:t>, Lambda </a:t>
            </a:r>
            <a:r>
              <a:rPr lang="ko-KR" altLang="en-US"/>
              <a:t>함수 등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ko-KR" altLang="en-US"/>
              <a:t>누가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006600"/>
                </a:solidFill>
              </a:rPr>
              <a:t>어떤 </a:t>
            </a:r>
            <a:r>
              <a:rPr lang="ko-KR" altLang="en-US">
                <a:solidFill>
                  <a:srgbClr val="006600"/>
                </a:solidFill>
              </a:rPr>
              <a:t>작업을 수행할 수 있는지 제어할 </a:t>
            </a:r>
            <a:r>
              <a:rPr lang="ko-KR" altLang="en-US"/>
              <a:t>수 있게 해주는 핵심 </a:t>
            </a:r>
            <a:r>
              <a:rPr lang="ko-KR" altLang="en-US"/>
              <a:t>보안 </a:t>
            </a:r>
            <a:r>
              <a:rPr lang="ko-KR" altLang="en-US" smtClean="0"/>
              <a:t>서비스</a:t>
            </a:r>
            <a:endParaRPr lang="en-US" altLang="ko-KR"/>
          </a:p>
          <a:p>
            <a:pPr lvl="2"/>
            <a:r>
              <a:rPr lang="en-US" altLang="ko-KR" smtClean="0"/>
              <a:t>IAM</a:t>
            </a:r>
            <a:r>
              <a:rPr lang="ko-KR" altLang="en-US"/>
              <a:t>은 </a:t>
            </a:r>
            <a:r>
              <a:rPr lang="en-US" altLang="ko-KR"/>
              <a:t>AWS </a:t>
            </a:r>
            <a:r>
              <a:rPr lang="ko-KR" altLang="en-US"/>
              <a:t>클라우드의 </a:t>
            </a:r>
            <a:r>
              <a:rPr lang="en-US" altLang="ko-KR" smtClean="0"/>
              <a:t>"</a:t>
            </a:r>
            <a:r>
              <a:rPr lang="ko-KR" altLang="en-US"/>
              <a:t>문지기</a:t>
            </a:r>
            <a:r>
              <a:rPr lang="en-US" altLang="ko-KR"/>
              <a:t>" </a:t>
            </a:r>
            <a:r>
              <a:rPr lang="ko-KR" altLang="en-US"/>
              <a:t>또는 </a:t>
            </a:r>
            <a:r>
              <a:rPr lang="en-US" altLang="ko-KR"/>
              <a:t>"</a:t>
            </a:r>
            <a:r>
              <a:rPr lang="ko-KR" altLang="en-US"/>
              <a:t>보안 </a:t>
            </a:r>
            <a:r>
              <a:rPr lang="ko-KR" altLang="en-US"/>
              <a:t>책임자</a:t>
            </a:r>
            <a:r>
              <a:rPr lang="en-US" altLang="ko-KR" smtClean="0"/>
              <a:t>"</a:t>
            </a:r>
            <a:r>
              <a:rPr lang="ko-KR" altLang="en-US" smtClean="0"/>
              <a:t>라고 </a:t>
            </a:r>
            <a:r>
              <a:rPr lang="ko-KR" altLang="en-US"/>
              <a:t>생각할 </a:t>
            </a:r>
            <a:r>
              <a:rPr lang="ko-KR" altLang="en-US"/>
              <a:t>수 </a:t>
            </a:r>
            <a:r>
              <a:rPr lang="ko-KR" altLang="en-US" smtClean="0"/>
              <a:t>있음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누가 </a:t>
            </a:r>
            <a:r>
              <a:rPr lang="ko-KR" altLang="en-US"/>
              <a:t>집에 들어올 수 있고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), </a:t>
            </a:r>
            <a:r>
              <a:rPr lang="ko-KR" altLang="en-US"/>
              <a:t>어떤 방에 들어갈 수 있으며</a:t>
            </a:r>
            <a:r>
              <a:rPr lang="en-US" altLang="ko-KR"/>
              <a:t>(</a:t>
            </a:r>
            <a:r>
              <a:rPr lang="ko-KR" altLang="en-US"/>
              <a:t>리소스</a:t>
            </a:r>
            <a:r>
              <a:rPr lang="en-US" altLang="ko-KR"/>
              <a:t>), </a:t>
            </a:r>
            <a:r>
              <a:rPr lang="ko-KR" altLang="en-US"/>
              <a:t>어떤 물건을 만질 수 있는지</a:t>
            </a:r>
            <a:r>
              <a:rPr lang="en-US" altLang="ko-KR"/>
              <a:t>(</a:t>
            </a:r>
            <a:r>
              <a:rPr lang="ko-KR" altLang="en-US"/>
              <a:t>작업 권한</a:t>
            </a:r>
            <a:r>
              <a:rPr lang="en-US" altLang="ko-KR"/>
              <a:t>)</a:t>
            </a:r>
            <a:r>
              <a:rPr lang="ko-KR" altLang="en-US"/>
              <a:t>를 세밀하게 제어하는 </a:t>
            </a:r>
            <a:r>
              <a:rPr lang="ko-KR" altLang="en-US"/>
              <a:t>역할을 </a:t>
            </a:r>
            <a:r>
              <a:rPr lang="ko-KR" altLang="en-US" smtClean="0"/>
              <a:t>함</a:t>
            </a:r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49688"/>
            <a:ext cx="61493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63688" y="4049688"/>
            <a:ext cx="864096" cy="2434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920" y="4437112"/>
            <a:ext cx="360040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</a:t>
            </a:r>
            <a:r>
              <a:rPr lang="en-US" altLang="ko-KR">
                <a:solidFill>
                  <a:srgbClr val="0000CC"/>
                </a:solidFill>
              </a:rPr>
              <a:t>Management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806489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209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ko-KR" altLang="en-US" smtClean="0">
                <a:solidFill>
                  <a:srgbClr val="FF0000"/>
                </a:solidFill>
              </a:rPr>
              <a:t>계정 별칭 생성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35623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40" y="3645024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39529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413" y="2351943"/>
            <a:ext cx="39529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09413" y="2783991"/>
            <a:ext cx="951317" cy="294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71" y="4637813"/>
            <a:ext cx="31242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485071" y="5553236"/>
            <a:ext cx="1751225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6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ko-KR" altLang="en-US" smtClean="0">
                <a:solidFill>
                  <a:srgbClr val="FF0000"/>
                </a:solidFill>
              </a:rPr>
              <a:t>계정 별칭 생성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18" y="4356967"/>
            <a:ext cx="7632848" cy="192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67218" y="6054408"/>
            <a:ext cx="504056" cy="223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19" y="2420888"/>
            <a:ext cx="752526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67218" y="400506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20730" y="2708920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0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en-US" altLang="ko-KR" smtClean="0">
                <a:solidFill>
                  <a:srgbClr val="C00000"/>
                </a:solidFill>
              </a:rPr>
              <a:t>Users)</a:t>
            </a:r>
          </a:p>
          <a:p>
            <a:pPr lvl="2"/>
            <a:r>
              <a:rPr lang="en-US" altLang="ko-KR" smtClean="0"/>
              <a:t>AWS</a:t>
            </a:r>
            <a:r>
              <a:rPr lang="ko-KR" altLang="en-US"/>
              <a:t>와 상호 작용하는 </a:t>
            </a:r>
            <a:r>
              <a:rPr lang="ko-KR" altLang="en-US">
                <a:solidFill>
                  <a:srgbClr val="006600"/>
                </a:solidFill>
              </a:rPr>
              <a:t>개별 사용자</a:t>
            </a:r>
            <a:r>
              <a:rPr lang="en-US" altLang="ko-KR">
                <a:solidFill>
                  <a:srgbClr val="006600"/>
                </a:solidFill>
              </a:rPr>
              <a:t>(</a:t>
            </a:r>
            <a:r>
              <a:rPr lang="ko-KR" altLang="en-US">
                <a:solidFill>
                  <a:srgbClr val="006600"/>
                </a:solidFill>
              </a:rPr>
              <a:t>사람 또는 </a:t>
            </a:r>
            <a:r>
              <a:rPr lang="ko-KR" altLang="en-US">
                <a:solidFill>
                  <a:srgbClr val="006600"/>
                </a:solidFill>
              </a:rPr>
              <a:t>애플리케이션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</a:p>
          <a:p>
            <a:pPr lvl="2"/>
            <a:r>
              <a:rPr lang="ko-KR" altLang="en-US" smtClean="0"/>
              <a:t>각 </a:t>
            </a:r>
            <a:r>
              <a:rPr lang="ko-KR" altLang="en-US"/>
              <a:t>사용자에게는 고유한 자격 증명</a:t>
            </a:r>
            <a:r>
              <a:rPr lang="en-US" altLang="ko-KR"/>
              <a:t>(</a:t>
            </a:r>
            <a:r>
              <a:rPr lang="ko-KR" altLang="en-US"/>
              <a:t>사용자 이름</a:t>
            </a:r>
            <a:r>
              <a:rPr lang="en-US" altLang="ko-KR"/>
              <a:t>, </a:t>
            </a:r>
            <a:r>
              <a:rPr lang="ko-KR" altLang="en-US"/>
              <a:t>비밀번호</a:t>
            </a:r>
            <a:r>
              <a:rPr lang="en-US" altLang="ko-KR"/>
              <a:t>, </a:t>
            </a:r>
            <a:r>
              <a:rPr lang="ko-KR" altLang="en-US"/>
              <a:t>액세스 키</a:t>
            </a:r>
            <a:r>
              <a:rPr lang="en-US" altLang="ko-KR"/>
              <a:t>)</a:t>
            </a:r>
            <a:r>
              <a:rPr lang="ko-KR" altLang="en-US"/>
              <a:t>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부여될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smtClean="0"/>
              <a:t>절대 </a:t>
            </a:r>
            <a:r>
              <a:rPr lang="ko-KR" altLang="en-US"/>
              <a:t>루트 사용자</a:t>
            </a:r>
            <a:r>
              <a:rPr lang="en-US" altLang="ko-KR"/>
              <a:t>(Root User)</a:t>
            </a:r>
            <a:r>
              <a:rPr lang="ko-KR" altLang="en-US"/>
              <a:t>로 일상적인 작업을 수행해서는 </a:t>
            </a:r>
            <a:r>
              <a:rPr lang="ko-KR" altLang="en-US"/>
              <a:t>안 </a:t>
            </a:r>
            <a:r>
              <a:rPr lang="ko-KR" altLang="en-US" smtClean="0"/>
              <a:t>됨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IAM </a:t>
            </a:r>
            <a:r>
              <a:rPr lang="ko-KR" altLang="en-US"/>
              <a:t>사용자를 생성하여 필요한 최소한의 권한을 부여하고 </a:t>
            </a:r>
            <a:r>
              <a:rPr lang="ko-KR" altLang="en-US"/>
              <a:t>사용해야 </a:t>
            </a:r>
            <a:r>
              <a:rPr lang="ko-KR" altLang="en-US" smtClean="0"/>
              <a:t>함</a:t>
            </a:r>
            <a:endParaRPr lang="en-US" altLang="ko-KR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05064"/>
            <a:ext cx="692055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96336" y="4221088"/>
            <a:ext cx="101590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99745" y="5287238"/>
            <a:ext cx="1015902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299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32" y="2348880"/>
            <a:ext cx="744523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28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2420888"/>
            <a:ext cx="763284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07904" y="328498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59932" y="4337164"/>
            <a:ext cx="8280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40955" y="5207166"/>
            <a:ext cx="8280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97914" y="5733256"/>
            <a:ext cx="221424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8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2315158"/>
            <a:ext cx="7704856" cy="42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04248" y="3176972"/>
            <a:ext cx="2088232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99792" y="5085184"/>
            <a:ext cx="2088232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9792" y="5471610"/>
            <a:ext cx="2088232" cy="1125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12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7685421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76739" y="6165304"/>
            <a:ext cx="2088232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62140"/>
            <a:ext cx="576064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IAM </a:t>
            </a:r>
            <a:r>
              <a:rPr lang="ko-KR" altLang="en-US" smtClean="0">
                <a:solidFill>
                  <a:srgbClr val="0000CC"/>
                </a:solidFill>
              </a:rPr>
              <a:t>사용자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en-US" altLang="ko-KR">
                <a:solidFill>
                  <a:srgbClr val="C00000"/>
                </a:solidFill>
              </a:rPr>
              <a:t>Identity and Access </a:t>
            </a:r>
            <a:r>
              <a:rPr lang="en-US" altLang="ko-KR" smtClean="0">
                <a:solidFill>
                  <a:srgbClr val="C00000"/>
                </a:solidFill>
              </a:rPr>
              <a:t>Management(IAM)</a:t>
            </a:r>
            <a:r>
              <a:rPr lang="ko-KR" altLang="en-US" smtClean="0">
                <a:solidFill>
                  <a:srgbClr val="C00000"/>
                </a:solidFill>
              </a:rPr>
              <a:t>를 통해 생성된 </a:t>
            </a:r>
            <a:r>
              <a:rPr lang="ko-KR" altLang="en-US" smtClean="0"/>
              <a:t>사용자</a:t>
            </a:r>
            <a:endParaRPr lang="en-US" altLang="ko-KR" smtClean="0"/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리소스에 접근할 수 있는 실제 사용자 또는 애플리케이션을 </a:t>
            </a:r>
            <a:r>
              <a:rPr lang="ko-KR" altLang="en-US" smtClean="0"/>
              <a:t>나타냄</a:t>
            </a:r>
            <a:endParaRPr lang="en-US" altLang="ko-KR" smtClean="0"/>
          </a:p>
          <a:p>
            <a:pPr lvl="3"/>
            <a:r>
              <a:rPr lang="en-US" altLang="ko-KR"/>
              <a:t>AWS </a:t>
            </a:r>
            <a:r>
              <a:rPr lang="ko-KR" altLang="en-US"/>
              <a:t>리소스에 대한 액세스를 안전하게 제어할 수 있는 웹 서비스</a:t>
            </a:r>
            <a:endParaRPr lang="en-US" altLang="ko-KR" smtClean="0"/>
          </a:p>
          <a:p>
            <a:pPr lvl="2"/>
            <a:r>
              <a:rPr lang="ko-KR" altLang="en-US" smtClean="0"/>
              <a:t>기본 권한 없음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생성 시 </a:t>
            </a:r>
            <a:r>
              <a:rPr lang="ko-KR" altLang="en-US" smtClean="0">
                <a:solidFill>
                  <a:srgbClr val="C00000"/>
                </a:solidFill>
              </a:rPr>
              <a:t>권한이 따로 부여되어 있지 않으며 </a:t>
            </a:r>
            <a:r>
              <a:rPr lang="ko-KR" altLang="en-US" smtClean="0"/>
              <a:t>정책 혹은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그룹을 통해 권한을 부여 받음</a:t>
            </a:r>
            <a:endParaRPr lang="en-US" altLang="ko-KR" smtClean="0"/>
          </a:p>
          <a:p>
            <a:pPr lvl="2"/>
            <a:r>
              <a:rPr lang="ko-KR" altLang="en-US" smtClean="0"/>
              <a:t>만들때 주어진 아이디로 로그인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각 </a:t>
            </a:r>
            <a:r>
              <a:rPr lang="ko-KR" altLang="en-US"/>
              <a:t>사용자는 고유한 자격 증명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사용자 이름과 비밀번호</a:t>
            </a:r>
            <a:r>
              <a:rPr lang="en-US" altLang="ko-KR"/>
              <a:t>, </a:t>
            </a:r>
            <a:r>
              <a:rPr lang="ko-KR" altLang="en-US"/>
              <a:t>액세스 키 등</a:t>
            </a:r>
            <a:r>
              <a:rPr lang="en-US" altLang="ko-KR"/>
              <a:t>)</a:t>
            </a:r>
            <a:r>
              <a:rPr lang="ko-KR" altLang="en-US"/>
              <a:t>을 가지고 있으며</a:t>
            </a:r>
            <a:r>
              <a:rPr lang="en-US" altLang="ko-KR"/>
              <a:t>, </a:t>
            </a:r>
            <a:r>
              <a:rPr lang="ko-KR" altLang="en-US"/>
              <a:t>이를 통해 </a:t>
            </a:r>
            <a:r>
              <a:rPr lang="en-US" altLang="ko-KR"/>
              <a:t>AWS </a:t>
            </a:r>
            <a:r>
              <a:rPr lang="ko-KR" altLang="en-US"/>
              <a:t>서비스에 접근하고 권한에 따라 특정 작업을 수행할 수 </a:t>
            </a:r>
            <a:r>
              <a:rPr lang="ko-KR" altLang="en-US" smtClean="0"/>
              <a:t>있음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67944" y="6110248"/>
            <a:ext cx="4896544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AWS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리소스 </a:t>
            </a:r>
            <a:r>
              <a:rPr lang="ko-KR" altLang="en-US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프로비저닝 </a:t>
            </a:r>
            <a: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-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 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AWS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클라우드 환경에서 필요한 컴퓨팅 자원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(EC2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인스턴스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스토리지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네트워크 등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을 사용자가 요청한 사양에 맞춰 설정하고 할당하여 사용할 수 있도록 준비하는 과정</a:t>
            </a:r>
          </a:p>
        </p:txBody>
      </p:sp>
    </p:spTree>
    <p:extLst>
      <p:ext uri="{BB962C8B-B14F-4D97-AF65-F5344CB8AC3E}">
        <p14:creationId xmlns:p14="http://schemas.microsoft.com/office/powerpoint/2010/main" val="2766662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777686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588224" y="5644325"/>
            <a:ext cx="1440160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54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06" y="2420888"/>
            <a:ext cx="7431782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726478" y="5761338"/>
            <a:ext cx="999910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42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756084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99792" y="4005064"/>
            <a:ext cx="999910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60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 – MFA </a:t>
            </a:r>
            <a:r>
              <a:rPr lang="ko-KR" altLang="en-US" smtClean="0">
                <a:solidFill>
                  <a:srgbClr val="C00000"/>
                </a:solidFill>
              </a:rPr>
              <a:t>설정이 필수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ko-KR" altLang="en-US" smtClean="0">
                <a:solidFill>
                  <a:srgbClr val="C00000"/>
                </a:solidFill>
              </a:rPr>
              <a:t>강력한 권한을 가짐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  <a:endParaRPr lang="en-US" altLang="ko-KR">
              <a:solidFill>
                <a:srgbClr val="C00000"/>
              </a:solidFill>
            </a:endParaRPr>
          </a:p>
          <a:p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7704856" cy="331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40903" y="3561999"/>
            <a:ext cx="648072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75828" y="4396922"/>
            <a:ext cx="4648500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92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Url </a:t>
            </a:r>
            <a:r>
              <a:rPr lang="ko-KR" altLang="en-US" smtClean="0">
                <a:solidFill>
                  <a:srgbClr val="006600"/>
                </a:solidFill>
              </a:rPr>
              <a:t>복사 후 로그아웃하고 재 로그인</a:t>
            </a:r>
            <a:endParaRPr lang="ko-KR" altLang="en-US">
              <a:solidFill>
                <a:srgbClr val="006600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30289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132856"/>
            <a:ext cx="321945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776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루트에서 </a:t>
            </a:r>
            <a:r>
              <a:rPr lang="en-US" altLang="ko-KR" smtClean="0">
                <a:solidFill>
                  <a:srgbClr val="006600"/>
                </a:solidFill>
              </a:rPr>
              <a:t>admin</a:t>
            </a:r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en-US" altLang="ko-KR" smtClean="0">
                <a:solidFill>
                  <a:srgbClr val="006600"/>
                </a:solidFill>
              </a:rPr>
              <a:t>IAM</a:t>
            </a:r>
            <a:r>
              <a:rPr lang="ko-KR" altLang="en-US" smtClean="0">
                <a:solidFill>
                  <a:srgbClr val="006600"/>
                </a:solidFill>
              </a:rPr>
              <a:t>에 대한 비용 및 사용량 허용 설정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64" y="2852936"/>
            <a:ext cx="741585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653136"/>
            <a:ext cx="2502967" cy="14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180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권한 설정을 위해 로그아웃한 후 루트 계정으로 로그인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16908"/>
            <a:ext cx="22860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788768"/>
            <a:ext cx="5616624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460432" y="2816908"/>
            <a:ext cx="576064" cy="457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3902757"/>
            <a:ext cx="5616624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8402107" y="4622444"/>
            <a:ext cx="576064" cy="457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5269018"/>
            <a:ext cx="5630306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402107" y="5271973"/>
            <a:ext cx="576064" cy="457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0" y="5729608"/>
            <a:ext cx="274305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권한이 있는 사람을 볼 수 있다는 의미</a:t>
            </a:r>
            <a:endParaRPr lang="ko-KR" altLang="en-US" sz="1200" b="1">
              <a:solidFill>
                <a:srgbClr val="C00000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577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altLang="ko-KR">
                <a:solidFill>
                  <a:srgbClr val="006600"/>
                </a:solidFill>
              </a:rPr>
              <a:t>admin</a:t>
            </a:r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en-US" altLang="ko-KR">
                <a:solidFill>
                  <a:srgbClr val="006600"/>
                </a:solidFill>
              </a:rPr>
              <a:t>IAM </a:t>
            </a:r>
            <a:r>
              <a:rPr lang="ko-KR" altLang="en-US" smtClean="0">
                <a:solidFill>
                  <a:srgbClr val="006600"/>
                </a:solidFill>
              </a:rPr>
              <a:t>으로 로그인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62198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882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/>
              <a:t>AWS </a:t>
            </a:r>
            <a:r>
              <a:rPr lang="ko-KR" altLang="en-US" b="1"/>
              <a:t>콘솔 기능 둘러보기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7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</a:t>
            </a:r>
            <a:r>
              <a:rPr lang="ko-KR" altLang="en-US" b="1"/>
              <a:t>콘솔 기능 둘러보기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연결 및 </a:t>
            </a:r>
            <a:r>
              <a:rPr lang="ko-KR" altLang="en-US">
                <a:solidFill>
                  <a:srgbClr val="0000CC"/>
                </a:solidFill>
              </a:rPr>
              <a:t>관리 </a:t>
            </a:r>
            <a:r>
              <a:rPr lang="ko-KR" altLang="en-US" smtClean="0">
                <a:solidFill>
                  <a:srgbClr val="0000CC"/>
                </a:solidFill>
              </a:rPr>
              <a:t>인터페이스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AWS</a:t>
            </a:r>
            <a:r>
              <a:rPr lang="ko-KR" altLang="en-US">
                <a:solidFill>
                  <a:srgbClr val="C00000"/>
                </a:solidFill>
              </a:rPr>
              <a:t>에 코드로 접근하는 </a:t>
            </a:r>
            <a:r>
              <a:rPr lang="ko-KR" altLang="en-US">
                <a:solidFill>
                  <a:srgbClr val="C00000"/>
                </a:solidFill>
              </a:rPr>
              <a:t>주요 </a:t>
            </a:r>
            <a:r>
              <a:rPr lang="ko-KR" altLang="en-US" smtClean="0">
                <a:solidFill>
                  <a:srgbClr val="C00000"/>
                </a:solidFill>
              </a:rPr>
              <a:t>방법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 </a:t>
            </a:r>
            <a:r>
              <a:rPr lang="en-US" altLang="ko-KR"/>
              <a:t>CLI (Command Line </a:t>
            </a:r>
            <a:r>
              <a:rPr lang="en-US" altLang="ko-KR"/>
              <a:t>Interface</a:t>
            </a:r>
            <a:r>
              <a:rPr lang="en-US" altLang="ko-KR" smtClean="0"/>
              <a:t>) - </a:t>
            </a:r>
            <a:r>
              <a:rPr lang="ko-KR" altLang="en-US"/>
              <a:t>명령줄 도구를 사용하여 스크립트나 터미널에서 </a:t>
            </a:r>
            <a:r>
              <a:rPr lang="en-US" altLang="ko-KR"/>
              <a:t>AWS </a:t>
            </a:r>
            <a:r>
              <a:rPr lang="ko-KR" altLang="en-US"/>
              <a:t>서비스와 </a:t>
            </a:r>
            <a:r>
              <a:rPr lang="ko-KR" altLang="en-US" smtClean="0"/>
              <a:t>상호작용</a:t>
            </a:r>
            <a:endParaRPr lang="en-US" altLang="ko-KR"/>
          </a:p>
          <a:p>
            <a:pPr lvl="2"/>
            <a:r>
              <a:rPr lang="en-US" altLang="ko-KR"/>
              <a:t>AWS SDK (Software Development </a:t>
            </a:r>
            <a:r>
              <a:rPr lang="en-US" altLang="ko-KR"/>
              <a:t>Kit</a:t>
            </a:r>
            <a:r>
              <a:rPr lang="en-US" altLang="ko-KR" smtClean="0"/>
              <a:t>) - </a:t>
            </a:r>
            <a:r>
              <a:rPr lang="ko-KR" altLang="en-US"/>
              <a:t>특정 프로그래밍 언어</a:t>
            </a:r>
            <a:r>
              <a:rPr lang="en-US" altLang="ko-KR"/>
              <a:t>(Python, Java, Node.js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를 사용하여 애플리케이션 내에서 </a:t>
            </a:r>
            <a:r>
              <a:rPr lang="en-US" altLang="ko-KR"/>
              <a:t>AWS </a:t>
            </a:r>
            <a:r>
              <a:rPr lang="ko-KR" altLang="en-US"/>
              <a:t>서비스를 </a:t>
            </a:r>
            <a:r>
              <a:rPr lang="ko-KR" altLang="en-US" smtClean="0"/>
              <a:t>호출</a:t>
            </a:r>
            <a:endParaRPr lang="en-US" altLang="ko-KR" smtClean="0">
              <a:solidFill>
                <a:srgbClr val="0000C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61048"/>
            <a:ext cx="7278105" cy="276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15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계정과 사용자 차이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/>
              <a:t>AWS </a:t>
            </a:r>
            <a:r>
              <a:rPr lang="ko-KR" altLang="en-US">
                <a:solidFill>
                  <a:srgbClr val="C00000"/>
                </a:solidFill>
              </a:rPr>
              <a:t>계정은 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회사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나 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조직</a:t>
            </a:r>
            <a:r>
              <a:rPr lang="en-US" altLang="ko-KR">
                <a:solidFill>
                  <a:srgbClr val="C00000"/>
                </a:solidFill>
              </a:rPr>
              <a:t>" </a:t>
            </a:r>
            <a:r>
              <a:rPr lang="ko-KR" altLang="en-US">
                <a:solidFill>
                  <a:srgbClr val="C00000"/>
                </a:solidFill>
              </a:rPr>
              <a:t>전체를 </a:t>
            </a:r>
            <a:r>
              <a:rPr lang="ko-KR" altLang="en-US"/>
              <a:t>나타내고</a:t>
            </a:r>
            <a:r>
              <a:rPr lang="en-US" altLang="ko-KR"/>
              <a:t>, </a:t>
            </a:r>
            <a:r>
              <a:rPr lang="ko-KR" altLang="en-US"/>
              <a:t>사용자는 그 </a:t>
            </a:r>
            <a:r>
              <a:rPr lang="en-US" altLang="ko-KR"/>
              <a:t>"</a:t>
            </a:r>
            <a:r>
              <a:rPr lang="ko-KR" altLang="en-US"/>
              <a:t>회사</a:t>
            </a:r>
            <a:r>
              <a:rPr lang="en-US" altLang="ko-KR"/>
              <a:t>/</a:t>
            </a:r>
            <a:r>
              <a:rPr lang="ko-KR" altLang="en-US"/>
              <a:t>조직</a:t>
            </a:r>
            <a:r>
              <a:rPr lang="en-US" altLang="ko-KR"/>
              <a:t>" </a:t>
            </a:r>
            <a:r>
              <a:rPr lang="ko-KR" altLang="en-US"/>
              <a:t>내의 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직원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을 </a:t>
            </a:r>
            <a:r>
              <a:rPr lang="ko-KR" altLang="en-US"/>
              <a:t>나타낸다고 볼 수 있습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36912"/>
            <a:ext cx="6619875" cy="291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462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</a:t>
            </a:r>
            <a:r>
              <a:rPr lang="ko-KR" altLang="en-US" b="1"/>
              <a:t>콘솔 기능 둘러보기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콘솔 </a:t>
            </a:r>
            <a:r>
              <a:rPr lang="en-US" altLang="ko-KR">
                <a:solidFill>
                  <a:srgbClr val="0000CC"/>
                </a:solidFill>
              </a:rPr>
              <a:t>(AWS Management </a:t>
            </a:r>
            <a:r>
              <a:rPr lang="en-US" altLang="ko-KR">
                <a:solidFill>
                  <a:srgbClr val="0000CC"/>
                </a:solidFill>
              </a:rPr>
              <a:t>Console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 smtClean="0"/>
              <a:t>AWS(Amazon </a:t>
            </a:r>
            <a:r>
              <a:rPr lang="en-US" altLang="ko-KR"/>
              <a:t>Web Services)</a:t>
            </a:r>
            <a:r>
              <a:rPr lang="ko-KR" altLang="en-US"/>
              <a:t>의 </a:t>
            </a:r>
            <a:r>
              <a:rPr lang="ko-KR" altLang="en-US">
                <a:solidFill>
                  <a:srgbClr val="C00000"/>
                </a:solidFill>
              </a:rPr>
              <a:t>모든 서비스를 관리하고 상호 작용할 수 </a:t>
            </a:r>
            <a:r>
              <a:rPr lang="ko-KR" altLang="en-US">
                <a:solidFill>
                  <a:srgbClr val="C00000"/>
                </a:solidFill>
              </a:rPr>
              <a:t>있는 </a:t>
            </a:r>
            <a:r>
              <a:rPr lang="ko-KR" altLang="en-US" smtClean="0">
                <a:solidFill>
                  <a:srgbClr val="C00000"/>
                </a:solidFill>
              </a:rPr>
              <a:t>웹 </a:t>
            </a:r>
            <a:r>
              <a:rPr lang="ko-KR" altLang="en-US">
                <a:solidFill>
                  <a:srgbClr val="C00000"/>
                </a:solidFill>
              </a:rPr>
              <a:t>기반의 그래픽 사용자 인터페이스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GUI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클라우드의 모든 자원과 기능을 시각적으로 쉽게 접근하고 제어할 수 있도록 도와주는 중앙 </a:t>
            </a:r>
            <a:r>
              <a:rPr lang="ko-KR" altLang="en-US"/>
              <a:t>집중식 </a:t>
            </a:r>
            <a:r>
              <a:rPr lang="ko-KR" altLang="en-US" smtClean="0"/>
              <a:t>플랫폼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AWS </a:t>
            </a:r>
            <a:r>
              <a:rPr lang="ko-KR" altLang="en-US"/>
              <a:t>콘솔은 마치 </a:t>
            </a:r>
            <a:r>
              <a:rPr lang="ko-KR" altLang="en-US"/>
              <a:t>스마트폰의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앱 </a:t>
            </a:r>
            <a:r>
              <a:rPr lang="ko-KR" altLang="en-US"/>
              <a:t>스토어처럼 다양한 </a:t>
            </a:r>
            <a:r>
              <a:rPr lang="en-US" altLang="ko-KR"/>
              <a:t>AWS </a:t>
            </a:r>
            <a:r>
              <a:rPr lang="ko-KR" altLang="en-US"/>
              <a:t>서비스를 찾고</a:t>
            </a:r>
            <a:r>
              <a:rPr lang="en-US" altLang="ko-KR"/>
              <a:t>, </a:t>
            </a:r>
            <a:r>
              <a:rPr lang="ko-KR" altLang="en-US"/>
              <a:t>설정하고</a:t>
            </a:r>
            <a:r>
              <a:rPr lang="en-US" altLang="ko-KR"/>
              <a:t>, </a:t>
            </a:r>
            <a:r>
              <a:rPr lang="ko-KR" altLang="en-US"/>
              <a:t>실행하고</a:t>
            </a:r>
            <a:r>
              <a:rPr lang="en-US" altLang="ko-KR"/>
              <a:t>, </a:t>
            </a:r>
            <a:r>
              <a:rPr lang="ko-KR" altLang="en-US"/>
              <a:t>모니터링할 수 </a:t>
            </a:r>
            <a:r>
              <a:rPr lang="ko-KR" altLang="en-US"/>
              <a:t>있는 </a:t>
            </a:r>
            <a:r>
              <a:rPr lang="en-US" altLang="ko-KR" smtClean="0"/>
              <a:t>"</a:t>
            </a:r>
            <a:r>
              <a:rPr lang="en-US" altLang="ko-KR"/>
              <a:t>AWS</a:t>
            </a:r>
            <a:r>
              <a:rPr lang="ko-KR" altLang="en-US"/>
              <a:t>의 웹사이트 </a:t>
            </a:r>
            <a:r>
              <a:rPr lang="ko-KR" altLang="en-US"/>
              <a:t>관리 </a:t>
            </a:r>
            <a:r>
              <a:rPr lang="ko-KR" altLang="en-US" smtClean="0"/>
              <a:t>화면</a:t>
            </a:r>
            <a:r>
              <a:rPr lang="en-US" altLang="ko-KR" smtClean="0"/>
              <a:t>＂</a:t>
            </a:r>
            <a:r>
              <a:rPr lang="ko-KR" altLang="en-US" smtClean="0"/>
              <a:t>임</a:t>
            </a:r>
            <a:endParaRPr lang="ko-KR" alt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74263"/>
            <a:ext cx="698477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120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/>
              <a:t>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CC"/>
                </a:solidFill>
              </a:rPr>
              <a:t>IAM(Identity </a:t>
            </a:r>
            <a:r>
              <a:rPr lang="en-US" altLang="ko-KR">
                <a:solidFill>
                  <a:srgbClr val="0000CC"/>
                </a:solidFill>
              </a:rPr>
              <a:t>and </a:t>
            </a:r>
            <a:r>
              <a:rPr lang="en-US" altLang="ko-KR">
                <a:solidFill>
                  <a:srgbClr val="0000CC"/>
                </a:solidFill>
              </a:rPr>
              <a:t>Access </a:t>
            </a:r>
            <a:r>
              <a:rPr lang="en-US" altLang="ko-KR" smtClean="0">
                <a:solidFill>
                  <a:srgbClr val="0000CC"/>
                </a:solidFill>
              </a:rPr>
              <a:t>Management)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신원 </a:t>
            </a:r>
            <a:r>
              <a:rPr lang="ko-KR" altLang="en-US">
                <a:solidFill>
                  <a:srgbClr val="C00000"/>
                </a:solidFill>
              </a:rPr>
              <a:t>및 </a:t>
            </a:r>
            <a:r>
              <a:rPr lang="ko-KR" altLang="en-US">
                <a:solidFill>
                  <a:srgbClr val="C00000"/>
                </a:solidFill>
              </a:rPr>
              <a:t>접근 </a:t>
            </a:r>
            <a:r>
              <a:rPr lang="ko-KR" altLang="en-US" smtClean="0">
                <a:solidFill>
                  <a:srgbClr val="C00000"/>
                </a:solidFill>
              </a:rPr>
              <a:t>관리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조직 </a:t>
            </a:r>
            <a:r>
              <a:rPr lang="ko-KR" altLang="en-US"/>
              <a:t>내에서 사용자의 디지털 신원을 관리하고</a:t>
            </a:r>
            <a:r>
              <a:rPr lang="en-US" altLang="ko-KR"/>
              <a:t>, </a:t>
            </a:r>
            <a:r>
              <a:rPr lang="ko-KR" altLang="en-US"/>
              <a:t>해당 신원에 따라 </a:t>
            </a:r>
            <a:r>
              <a:rPr lang="ko-KR" altLang="en-US"/>
              <a:t>특정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시스템</a:t>
            </a:r>
            <a:r>
              <a:rPr lang="en-US" altLang="ko-KR"/>
              <a:t>, </a:t>
            </a:r>
            <a:r>
              <a:rPr lang="ko-KR" altLang="en-US"/>
              <a:t>애플리케이션</a:t>
            </a:r>
            <a:r>
              <a:rPr lang="en-US" altLang="ko-KR"/>
              <a:t>, </a:t>
            </a:r>
            <a:r>
              <a:rPr lang="ko-KR" altLang="en-US"/>
              <a:t>데이터 등 </a:t>
            </a:r>
            <a:r>
              <a:rPr lang="en-US" altLang="ko-KR"/>
              <a:t>IT </a:t>
            </a:r>
            <a:r>
              <a:rPr lang="ko-KR" altLang="en-US"/>
              <a:t>자원에 대한 접근 권한을 </a:t>
            </a:r>
            <a:r>
              <a:rPr lang="ko-KR" altLang="en-US"/>
              <a:t>제어하는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보안 </a:t>
            </a:r>
            <a:r>
              <a:rPr lang="ko-KR" altLang="en-US"/>
              <a:t>프레임워크이자 </a:t>
            </a:r>
            <a:r>
              <a:rPr lang="ko-KR" altLang="en-US" smtClean="0"/>
              <a:t>기술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en-US" altLang="ko-KR" smtClean="0"/>
              <a:t>“</a:t>
            </a:r>
            <a:r>
              <a:rPr lang="ko-KR" altLang="en-US" smtClean="0"/>
              <a:t>누가 </a:t>
            </a:r>
            <a:r>
              <a:rPr lang="ko-KR" altLang="en-US"/>
              <a:t>누구인지</a:t>
            </a:r>
            <a:r>
              <a:rPr lang="en-US" altLang="ko-KR"/>
              <a:t>(</a:t>
            </a:r>
            <a:r>
              <a:rPr lang="ko-KR" altLang="en-US"/>
              <a:t>신원</a:t>
            </a:r>
            <a:r>
              <a:rPr lang="en-US" altLang="ko-KR"/>
              <a:t>) </a:t>
            </a:r>
            <a:r>
              <a:rPr lang="ko-KR" altLang="en-US"/>
              <a:t>확인하고</a:t>
            </a:r>
            <a:r>
              <a:rPr lang="en-US" altLang="ko-KR"/>
              <a:t>, </a:t>
            </a:r>
            <a:r>
              <a:rPr lang="ko-KR" altLang="en-US"/>
              <a:t>그 </a:t>
            </a:r>
            <a:r>
              <a:rPr lang="ko-KR" altLang="en-US"/>
              <a:t>사람이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무엇을 </a:t>
            </a:r>
            <a:r>
              <a:rPr lang="ko-KR" altLang="en-US"/>
              <a:t>할 수 있는지</a:t>
            </a:r>
            <a:r>
              <a:rPr lang="en-US" altLang="ko-KR"/>
              <a:t>(</a:t>
            </a:r>
            <a:r>
              <a:rPr lang="ko-KR" altLang="en-US"/>
              <a:t>접근 권한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ko-KR" altLang="en-US"/>
              <a:t>결정하는 </a:t>
            </a:r>
            <a:r>
              <a:rPr lang="ko-KR" altLang="en-US" smtClean="0"/>
              <a:t>시스템</a:t>
            </a:r>
            <a:r>
              <a:rPr lang="en-US" altLang="ko-KR" smtClean="0"/>
              <a:t>”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29000"/>
            <a:ext cx="6905253" cy="90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365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63688" y="3068960"/>
            <a:ext cx="6192688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23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Management Console (UI)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4389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65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CLI </a:t>
            </a:r>
            <a:r>
              <a:rPr lang="ko-KR" altLang="en-US" b="1"/>
              <a:t>사용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/>
              <a:t>AWS </a:t>
            </a:r>
            <a:r>
              <a:rPr lang="ko-KR" altLang="en-US" b="0"/>
              <a:t>서비스와</a:t>
            </a:r>
          </a:p>
          <a:p>
            <a:r>
              <a:rPr lang="ko-KR" altLang="en-US" b="0"/>
              <a:t>상호 작용하기 위한 오픈 소스 도구</a:t>
            </a:r>
          </a:p>
          <a:p>
            <a:r>
              <a:rPr lang="en-US" altLang="ko-KR" b="0"/>
              <a:t>• </a:t>
            </a:r>
            <a:r>
              <a:rPr lang="ko-KR" altLang="en-US" b="0"/>
              <a:t>환경</a:t>
            </a:r>
          </a:p>
          <a:p>
            <a:r>
              <a:rPr lang="en-US" altLang="ko-KR" b="0"/>
              <a:t>• Linux</a:t>
            </a:r>
          </a:p>
          <a:p>
            <a:r>
              <a:rPr lang="en-US" altLang="ko-KR" b="0"/>
              <a:t>• MacOS</a:t>
            </a:r>
          </a:p>
          <a:p>
            <a:r>
              <a:rPr lang="en-US" altLang="ko-KR" b="0"/>
              <a:t>• Windows</a:t>
            </a:r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08920"/>
            <a:ext cx="37814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059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SDK</a:t>
            </a:r>
            <a:r>
              <a:rPr lang="ko-KR" altLang="en-US" b="1"/>
              <a:t>를 이용하여 연결 및 관리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74" y="2996952"/>
            <a:ext cx="8505825" cy="362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1053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/>
              <a:t>AWS CLI</a:t>
            </a:r>
            <a:r>
              <a:rPr lang="ko-KR" altLang="en-US" b="1"/>
              <a:t>로 </a:t>
            </a:r>
            <a:r>
              <a:rPr lang="en-US" altLang="ko-KR" b="1"/>
              <a:t>AWS </a:t>
            </a:r>
            <a:r>
              <a:rPr lang="ko-KR" altLang="en-US" b="1"/>
              <a:t>관리</a:t>
            </a:r>
            <a:br>
              <a:rPr lang="ko-KR" altLang="en-US" b="1"/>
            </a:br>
            <a:r>
              <a:rPr lang="ko-KR" altLang="en-US" b="1"/>
              <a:t>콘솔 접속하기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32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인프라 보호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73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</a:t>
            </a:r>
            <a:r>
              <a:rPr lang="ko-KR" altLang="en-US" b="1"/>
              <a:t>는 보안을 가장 우선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109823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8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계정의 의미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/>
              <a:t>AWS </a:t>
            </a:r>
            <a:r>
              <a:rPr lang="ko-KR" altLang="en-US" smtClean="0">
                <a:solidFill>
                  <a:srgbClr val="C00000"/>
                </a:solidFill>
              </a:rPr>
              <a:t>리소스 관리의 일반적인 최대 단위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일반적으로 설정의 가장 큰 단위는 계정</a:t>
            </a:r>
            <a:endParaRPr lang="en-US" altLang="ko-KR" smtClean="0"/>
          </a:p>
          <a:p>
            <a:pPr lvl="2"/>
            <a:r>
              <a:rPr lang="ko-KR" altLang="en-US" smtClean="0"/>
              <a:t>예 </a:t>
            </a:r>
            <a:r>
              <a:rPr lang="en-US" altLang="ko-KR" smtClean="0"/>
              <a:t>– </a:t>
            </a:r>
            <a:r>
              <a:rPr lang="ko-KR" altLang="en-US" smtClean="0"/>
              <a:t>계정별 최대 </a:t>
            </a:r>
            <a:r>
              <a:rPr lang="en-US" altLang="ko-KR" smtClean="0"/>
              <a:t>S3 </a:t>
            </a:r>
            <a:r>
              <a:rPr lang="ko-KR" altLang="en-US" smtClean="0"/>
              <a:t>최대 버킷 개수 등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관리</a:t>
            </a:r>
            <a:r>
              <a:rPr lang="en-US" altLang="ko-KR" smtClean="0">
                <a:solidFill>
                  <a:srgbClr val="C00000"/>
                </a:solidFill>
              </a:rPr>
              <a:t>/</a:t>
            </a:r>
            <a:r>
              <a:rPr lang="ko-KR" altLang="en-US" smtClean="0">
                <a:solidFill>
                  <a:srgbClr val="C00000"/>
                </a:solidFill>
              </a:rPr>
              <a:t>피해 범위를 한정할 수 있음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권한 관리를 쉽게 할 수 있음</a:t>
            </a:r>
            <a:endParaRPr lang="en-US" altLang="ko-KR" smtClean="0"/>
          </a:p>
          <a:p>
            <a:pPr lvl="2"/>
            <a:r>
              <a:rPr lang="ko-KR" altLang="en-US" smtClean="0"/>
              <a:t>해킹 등의 피해 발생 시 피해 범위 최소화 가능</a:t>
            </a:r>
            <a:endParaRPr lang="en-US" altLang="ko-KR" smtClean="0"/>
          </a:p>
          <a:p>
            <a:pPr lvl="1"/>
            <a:r>
              <a:rPr lang="ko-KR" altLang="en-US" smtClean="0"/>
              <a:t>비용 범위에 대한 확인을 쉽게할 수 있음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558379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</a:t>
            </a:r>
            <a:r>
              <a:rPr lang="ko-KR" altLang="en-US" b="1"/>
              <a:t>공동 책임 모델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11134725" cy="35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463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클라우드의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99" y="1916832"/>
            <a:ext cx="117443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29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클라우드에서의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9" y="1916832"/>
            <a:ext cx="11534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5956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누가 무엇을 책임지는가</a:t>
            </a:r>
            <a:r>
              <a:rPr lang="en-US" altLang="ko-KR" b="1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104203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181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보안 및 규정 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71" y="1628800"/>
            <a:ext cx="70008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96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– AWS </a:t>
            </a:r>
            <a:r>
              <a:rPr lang="ko-KR" altLang="en-US"/>
              <a:t>회원 가입 및</a:t>
            </a:r>
            <a:br>
              <a:rPr lang="ko-KR" altLang="en-US"/>
            </a:br>
            <a:r>
              <a:rPr lang="en-US" altLang="ko-KR"/>
              <a:t>AWS</a:t>
            </a:r>
            <a:r>
              <a:rPr lang="ko-KR" altLang="en-US"/>
              <a:t>로의 여정 시작하기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984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smtClean="0"/>
              <a:t>실습을 따라 해보기 위해 </a:t>
            </a:r>
            <a:r>
              <a:rPr lang="en-US" altLang="ko-KR" b="0" smtClean="0"/>
              <a:t>AWS </a:t>
            </a:r>
            <a:r>
              <a:rPr lang="en-US" altLang="ko-KR" b="0"/>
              <a:t>1</a:t>
            </a:r>
            <a:r>
              <a:rPr lang="ko-KR" altLang="en-US" b="0" smtClean="0"/>
              <a:t>년간 가입 권장</a:t>
            </a:r>
            <a:endParaRPr lang="ko-KR" altLang="en-US" b="0"/>
          </a:p>
          <a:p>
            <a:r>
              <a:rPr lang="en-US" altLang="ko-KR" b="0" smtClean="0"/>
              <a:t>AWS </a:t>
            </a:r>
            <a:r>
              <a:rPr lang="en-US" altLang="ko-KR" b="0"/>
              <a:t>1</a:t>
            </a:r>
            <a:r>
              <a:rPr lang="ko-KR" altLang="en-US" b="0" smtClean="0"/>
              <a:t>년간 사용은 무료이지만 회원 가입시 신용카드 또는 체크카드</a:t>
            </a:r>
            <a:endParaRPr lang="ko-KR" altLang="en-US" b="0"/>
          </a:p>
          <a:p>
            <a:r>
              <a:rPr lang="ko-KR" altLang="en-US" b="0"/>
              <a:t>필요</a:t>
            </a:r>
          </a:p>
          <a:p>
            <a:r>
              <a:rPr lang="ko-KR" altLang="en-US" b="0" smtClean="0"/>
              <a:t>실습 때 생성한 서비스는 반드시 삭제하여야 불필요한 비용 지급을하지 않음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748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– </a:t>
            </a:r>
            <a:r>
              <a:rPr lang="ko-KR" altLang="en-US"/>
              <a:t>리전 맵 및 엣지 네트워크</a:t>
            </a:r>
          </a:p>
        </p:txBody>
      </p:sp>
    </p:spTree>
    <p:extLst>
      <p:ext uri="{BB962C8B-B14F-4D97-AF65-F5344CB8AC3E}">
        <p14:creationId xmlns:p14="http://schemas.microsoft.com/office/powerpoint/2010/main" val="21514488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단계 </a:t>
            </a:r>
            <a:r>
              <a:rPr lang="en-US" altLang="ko-KR"/>
              <a:t>– </a:t>
            </a:r>
            <a:r>
              <a:rPr lang="ko-KR" altLang="en-US"/>
              <a:t>기본 정보 입력</a:t>
            </a:r>
          </a:p>
        </p:txBody>
      </p:sp>
    </p:spTree>
    <p:extLst>
      <p:ext uri="{BB962C8B-B14F-4D97-AF65-F5344CB8AC3E}">
        <p14:creationId xmlns:p14="http://schemas.microsoft.com/office/powerpoint/2010/main" val="3406682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/>
              <a:t>실습 </a:t>
            </a:r>
            <a:r>
              <a:rPr lang="en-US" altLang="ko-KR" b="1"/>
              <a:t>– IAM </a:t>
            </a:r>
            <a:r>
              <a:rPr lang="ko-KR" altLang="en-US" b="1"/>
              <a:t>에서의 보안 자격</a:t>
            </a:r>
            <a:br>
              <a:rPr lang="ko-KR" altLang="en-US" b="1"/>
            </a:br>
            <a:r>
              <a:rPr lang="ko-KR" altLang="en-US" b="1"/>
              <a:t>증명과 멀티 팩터 인증</a:t>
            </a:r>
            <a:r>
              <a:rPr lang="en-US" altLang="ko-KR" b="1"/>
              <a:t>(MFA)</a:t>
            </a:r>
            <a:br>
              <a:rPr lang="en-US" altLang="ko-KR" b="1"/>
            </a:br>
            <a:r>
              <a:rPr lang="ko-KR" altLang="en-US" b="1"/>
              <a:t>활성화 하기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1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계정의 의미</a:t>
            </a:r>
            <a:endParaRPr lang="en-US" altLang="ko-KR" smtClean="0">
              <a:solidFill>
                <a:srgbClr val="0000C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060848"/>
            <a:ext cx="7776864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74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계정의 의미</a:t>
            </a:r>
            <a:endParaRPr lang="en-US" altLang="ko-KR" smtClean="0">
              <a:solidFill>
                <a:srgbClr val="0000C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96" y="2060848"/>
            <a:ext cx="8049394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90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18591</TotalTime>
  <Words>2056</Words>
  <Application>Microsoft Office PowerPoint</Application>
  <PresentationFormat>화면 슬라이드 쇼(4:3)</PresentationFormat>
  <Paragraphs>368</Paragraphs>
  <Slides>79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0" baseType="lpstr">
      <vt:lpstr>Office 테마</vt:lpstr>
      <vt:lpstr>AWS 계정과 프리티어</vt:lpstr>
      <vt:lpstr>AWS 계정</vt:lpstr>
      <vt:lpstr>AWS 계정</vt:lpstr>
      <vt:lpstr>AWS 계정</vt:lpstr>
      <vt:lpstr>AWS 계정</vt:lpstr>
      <vt:lpstr>AWS 계정</vt:lpstr>
      <vt:lpstr>AWS 계정</vt:lpstr>
      <vt:lpstr>AWS 계정</vt:lpstr>
      <vt:lpstr>AWS 계정</vt:lpstr>
      <vt:lpstr>AWS 계정</vt:lpstr>
      <vt:lpstr>AWS 계정</vt:lpstr>
      <vt:lpstr>AWS 프리티어</vt:lpstr>
      <vt:lpstr>AWS 프리티어</vt:lpstr>
      <vt:lpstr>AWS 프리티어</vt:lpstr>
      <vt:lpstr>AWS 프리티어</vt:lpstr>
      <vt:lpstr>AWS 프리티어</vt:lpstr>
      <vt:lpstr>AWS 프리티어</vt:lpstr>
      <vt:lpstr>AWS 프리티어</vt:lpstr>
      <vt:lpstr>AWS의 비용 관리 및 보안</vt:lpstr>
      <vt:lpstr>AWS의 비용 관리 및 보안</vt:lpstr>
      <vt:lpstr>AWS의 비용 관리 및 보안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콘솔 기능 둘러보기</vt:lpstr>
      <vt:lpstr>AWS 콘솔 기능 둘러보기</vt:lpstr>
      <vt:lpstr>AWS 콘솔 기능 둘러보기</vt:lpstr>
      <vt:lpstr>IAM 기초</vt:lpstr>
      <vt:lpstr>IAM 기초</vt:lpstr>
      <vt:lpstr>PowerPoint 프레젠테이션</vt:lpstr>
      <vt:lpstr>AWS Management Console (UI)</vt:lpstr>
      <vt:lpstr>AWS CLI 사용</vt:lpstr>
      <vt:lpstr>AWS SDK를 이용하여 연결 및 관리</vt:lpstr>
      <vt:lpstr>AWS CLI로 AWS 관리 콘솔 접속하기</vt:lpstr>
      <vt:lpstr>AWS 인프라 보호</vt:lpstr>
      <vt:lpstr>AWS는 보안을 가장 우선</vt:lpstr>
      <vt:lpstr>AWS 공동 책임 모델</vt:lpstr>
      <vt:lpstr>클라우드의 보안</vt:lpstr>
      <vt:lpstr>클라우드에서의 보안</vt:lpstr>
      <vt:lpstr>누가 무엇을 책임지는가?</vt:lpstr>
      <vt:lpstr>보안 및 규정 준수</vt:lpstr>
      <vt:lpstr>실습 – AWS 회원 가입 및 AWS로의 여정 시작하기</vt:lpstr>
      <vt:lpstr>PowerPoint 프레젠테이션</vt:lpstr>
      <vt:lpstr>PowerPoint 프레젠테이션</vt:lpstr>
      <vt:lpstr>PowerPoint 프레젠테이션</vt:lpstr>
      <vt:lpstr>실습 – IAM 에서의 보안 자격 증명과 멀티 팩터 인증(MFA) 활성화 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컴퓨팅(Cloud Computing)</dc:title>
  <dc:creator>박인철</dc:creator>
  <cp:lastModifiedBy>박인철</cp:lastModifiedBy>
  <cp:revision>250</cp:revision>
  <dcterms:created xsi:type="dcterms:W3CDTF">2025-06-17T02:29:28Z</dcterms:created>
  <dcterms:modified xsi:type="dcterms:W3CDTF">2025-07-25T12:50:09Z</dcterms:modified>
</cp:coreProperties>
</file>